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peace.org/archive-mexico/es/Campanas/Bosques/La-deforestacion-y-sus-causas/#targetText=El%20ritmo%20de%20deforestaci%C3%B3n%20que,hect%C3%A1reas%20de%20bosques%20y%20selvas.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.mx/transparencia/datos-abiertos/visualizacion-datos/conteos-censales-participacion-2009-2018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.mx/transparencia/datos-abiertos/visualizacion-datos/conteos-censales-participacion-2009-2018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.mx/transparencia/datos-abiertos/visualizacion-datos/conteos-censales-participacion-2009-201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.mx/transparencia/datos-abiertos/visualizacion-datos/conteos-censales-participacion-2009-201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Datos de Greenpeace: </a:t>
            </a:r>
            <a:r>
              <a:rPr lang="es-MX" u="sng">
                <a:solidFill>
                  <a:schemeClr val="hlink"/>
                </a:solidFill>
                <a:hlinkClick r:id="rId3"/>
              </a:rPr>
              <a:t>https://www.greenpeace.org/archive-mexico/es/Campanas/Bosques/La-deforestacion-y-sus-causas/#targetText=El%20ritmo%20de%20deforestaci%C3%B3n%20que,hect%C3%A1reas%20de%20bosques%20y%20selvas.</a:t>
            </a:r>
            <a:endParaRPr/>
          </a:p>
        </p:txBody>
      </p:sp>
      <p:sp>
        <p:nvSpPr>
          <p:cNvPr id="223" name="Google Shape;22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3"/>
              </a:rPr>
              <a:t>https://www.ine.mx/transparencia/datos-abiertos/visualizacion-datos/conteos-censales-participacion-2009-2018/</a:t>
            </a: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3"/>
              </a:rPr>
              <a:t>https://www.ine.mx/transparencia/datos-abiertos/visualizacion-datos/conteos-censales-participacion-2009-2018/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Participación: alrededor de 13 millones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Abstención: alrededor de 11 millones</a:t>
            </a:r>
            <a:endParaRPr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3"/>
              </a:rPr>
              <a:t>https://www.ine.mx/transparencia/datos-abiertos/visualizacion-datos/conteos-censales-participacion-2009-2018/</a:t>
            </a:r>
            <a:endParaRPr/>
          </a:p>
        </p:txBody>
      </p:sp>
      <p:sp>
        <p:nvSpPr>
          <p:cNvPr id="146" name="Google Shape;1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solidFill>
                  <a:schemeClr val="hlink"/>
                </a:solidFill>
                <a:hlinkClick r:id="rId3"/>
              </a:rPr>
              <a:t>https://www.ine.mx/transparencia/datos-abiertos/visualizacion-datos/conteos-censales-participacion-2009-2018/</a:t>
            </a:r>
            <a:endParaRPr/>
          </a:p>
        </p:txBody>
      </p:sp>
      <p:sp>
        <p:nvSpPr>
          <p:cNvPr id="157" name="Google Shape;1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www.ieeq.mx/magazinelectoral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MX"/>
              <a:t>La Importancia de la Participación Ciudadana 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287929" y="465167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/>
              <a:t>Gema N. Morales Martínez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/>
              <a:t>Consejera Electoral IEEQ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33393"/>
            <a:ext cx="9144000" cy="118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239766" y="221415"/>
            <a:ext cx="72580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MX" sz="3959"/>
              <a:t>¿Cómo fortalecer la Participación y, por ende, la Democracia?</a:t>
            </a:r>
            <a:endParaRPr sz="3959"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677917" y="2226469"/>
            <a:ext cx="8234857" cy="85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MX"/>
              <a:t>Comunicación: acercando la información que fomente el conocimiento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31029"/>
            <a:ext cx="9144000" cy="66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677917" y="2989496"/>
            <a:ext cx="7956331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Inclusión: invitando a diferentes grupos de la sociedad a formar parte del conocimiento y de la comunicación (replicadores)= Alianzas Estratégicas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593834" y="5065183"/>
            <a:ext cx="757795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ser parte de algo si no se tiene conocimiento sobre el tema?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93834" y="4248440"/>
            <a:ext cx="7956331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Transparencia: con información clara y accesible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/>
        </p:nvSpPr>
        <p:spPr>
          <a:xfrm>
            <a:off x="467544" y="2132855"/>
            <a:ext cx="8229600" cy="258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MX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nos toca hacer a la ciudadanía?</a:t>
            </a:r>
            <a:br>
              <a:rPr lang="es-MX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PARTICIPAR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95892"/>
            <a:ext cx="9144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263194" y="442558"/>
            <a:ext cx="8616482" cy="76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MX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 Ciudadana Responsable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288031" y="1694119"/>
            <a:ext cx="8591645" cy="10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Informarnos: y difundir de manera responsable a fin de combatir la desinformación #FakeNews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65" y="5270021"/>
            <a:ext cx="9144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275612" y="2711669"/>
            <a:ext cx="8591645" cy="145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Participar: mayor involucramiento en las actividades que rodean mi entorno y dar seguimiento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414155" y="4042752"/>
            <a:ext cx="8591645" cy="63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 agente de cambio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ctrTitle"/>
          </p:nvPr>
        </p:nvSpPr>
        <p:spPr>
          <a:xfrm>
            <a:off x="685800" y="106981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MX"/>
              <a:t>Algunas actividades…</a:t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29467"/>
            <a:ext cx="9144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2291406" y="5581875"/>
            <a:ext cx="4561188" cy="3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MX" sz="238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www.ieeq.mx/magazinelectoral</a:t>
            </a:r>
            <a:endParaRPr sz="238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6">
            <a:alphaModFix/>
          </a:blip>
          <a:srcRect l="13475" t="16481" r="12249" b="24999"/>
          <a:stretch/>
        </p:blipFill>
        <p:spPr>
          <a:xfrm>
            <a:off x="2647950" y="1422400"/>
            <a:ext cx="3848100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628650" y="18015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/>
              <a:t>¡Adopta un árbol!</a:t>
            </a:r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96170"/>
            <a:ext cx="9144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781050" y="2450990"/>
            <a:ext cx="7886700" cy="52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2285" y="2712708"/>
            <a:ext cx="3019425" cy="3019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7"/>
          <p:cNvGrpSpPr/>
          <p:nvPr/>
        </p:nvGrpSpPr>
        <p:grpSpPr>
          <a:xfrm>
            <a:off x="527104" y="1997957"/>
            <a:ext cx="1985724" cy="2224301"/>
            <a:chOff x="3946100" y="1334196"/>
            <a:chExt cx="965058" cy="1093537"/>
          </a:xfrm>
        </p:grpSpPr>
        <p:sp>
          <p:nvSpPr>
            <p:cNvPr id="232" name="Google Shape;232;p27"/>
            <p:cNvSpPr/>
            <p:nvPr/>
          </p:nvSpPr>
          <p:spPr>
            <a:xfrm>
              <a:off x="3946100" y="1472347"/>
              <a:ext cx="965058" cy="955386"/>
            </a:xfrm>
            <a:prstGeom prst="ellipse">
              <a:avLst/>
            </a:prstGeom>
            <a:noFill/>
            <a:ln w="28575" cap="flat" cmpd="sng">
              <a:solidFill>
                <a:srgbClr val="74BA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Cada año se pierden en México 500 mil hectáreas de bosques y selvas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4119691" y="1334196"/>
              <a:ext cx="791467" cy="791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7"/>
          <p:cNvGrpSpPr/>
          <p:nvPr/>
        </p:nvGrpSpPr>
        <p:grpSpPr>
          <a:xfrm>
            <a:off x="6524960" y="2188212"/>
            <a:ext cx="1993677" cy="1901150"/>
            <a:chOff x="3946101" y="1472347"/>
            <a:chExt cx="965058" cy="955386"/>
          </a:xfrm>
        </p:grpSpPr>
        <p:sp>
          <p:nvSpPr>
            <p:cNvPr id="235" name="Google Shape;235;p27"/>
            <p:cNvSpPr/>
            <p:nvPr/>
          </p:nvSpPr>
          <p:spPr>
            <a:xfrm>
              <a:off x="3946101" y="1472347"/>
              <a:ext cx="965058" cy="955386"/>
            </a:xfrm>
            <a:prstGeom prst="ellipse">
              <a:avLst/>
            </a:prstGeom>
            <a:noFill/>
            <a:ln w="28575" cap="flat" cmpd="sng">
              <a:solidFill>
                <a:srgbClr val="74BA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5to lugar  en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deforestación a nivel mundial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4110019" y="1636266"/>
              <a:ext cx="791467" cy="791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7" name="Google Shape;237;p27"/>
          <p:cNvCxnSpPr/>
          <p:nvPr/>
        </p:nvCxnSpPr>
        <p:spPr>
          <a:xfrm>
            <a:off x="2512828" y="3652584"/>
            <a:ext cx="549457" cy="239117"/>
          </a:xfrm>
          <a:prstGeom prst="straightConnector1">
            <a:avLst/>
          </a:prstGeom>
          <a:noFill/>
          <a:ln w="19050" cap="flat" cmpd="sng">
            <a:solidFill>
              <a:srgbClr val="12AEC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27"/>
          <p:cNvCxnSpPr/>
          <p:nvPr/>
        </p:nvCxnSpPr>
        <p:spPr>
          <a:xfrm rot="10800000" flipH="1">
            <a:off x="5975498" y="3476848"/>
            <a:ext cx="549457" cy="175736"/>
          </a:xfrm>
          <a:prstGeom prst="straightConnector1">
            <a:avLst/>
          </a:prstGeom>
          <a:noFill/>
          <a:ln w="19050" cap="flat" cmpd="sng">
            <a:solidFill>
              <a:srgbClr val="12AECD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9" name="Google Shape;239;p27"/>
          <p:cNvGrpSpPr/>
          <p:nvPr/>
        </p:nvGrpSpPr>
        <p:grpSpPr>
          <a:xfrm>
            <a:off x="781051" y="4781558"/>
            <a:ext cx="1993677" cy="1901150"/>
            <a:chOff x="3946101" y="1472347"/>
            <a:chExt cx="965058" cy="955386"/>
          </a:xfrm>
        </p:grpSpPr>
        <p:sp>
          <p:nvSpPr>
            <p:cNvPr id="240" name="Google Shape;240;p27"/>
            <p:cNvSpPr/>
            <p:nvPr/>
          </p:nvSpPr>
          <p:spPr>
            <a:xfrm>
              <a:off x="3946101" y="1472347"/>
              <a:ext cx="965058" cy="955386"/>
            </a:xfrm>
            <a:prstGeom prst="ellipse">
              <a:avLst/>
            </a:prstGeom>
            <a:noFill/>
            <a:ln w="28575" cap="flat" cmpd="sng">
              <a:solidFill>
                <a:srgbClr val="74BA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70% del mercado de madera es de la tala ilegal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110019" y="1636266"/>
              <a:ext cx="791467" cy="791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2" name="Google Shape;242;p27"/>
          <p:cNvCxnSpPr/>
          <p:nvPr/>
        </p:nvCxnSpPr>
        <p:spPr>
          <a:xfrm rot="10800000" flipH="1">
            <a:off x="2819455" y="5215978"/>
            <a:ext cx="549457" cy="264397"/>
          </a:xfrm>
          <a:prstGeom prst="straightConnector1">
            <a:avLst/>
          </a:prstGeom>
          <a:noFill/>
          <a:ln w="19050" cap="flat" cmpd="sng">
            <a:solidFill>
              <a:srgbClr val="12AEC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628650" y="18015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/>
              <a:t>¡Adopta un árbol!</a:t>
            </a:r>
            <a:endParaRPr/>
          </a:p>
        </p:txBody>
      </p:sp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96170"/>
            <a:ext cx="9144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781050" y="2450990"/>
            <a:ext cx="7886700" cy="52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0375" y="2420145"/>
            <a:ext cx="314325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MX"/>
              <a:t/>
            </a:r>
            <a:br>
              <a:rPr lang="es-MX"/>
            </a:br>
            <a:r>
              <a:rPr lang="es-MX"/>
              <a:t>¡Muchas Gracias!</a:t>
            </a:r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79046"/>
            <a:ext cx="9144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536026" y="1846"/>
            <a:ext cx="8334703" cy="151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/>
              <a:t>Sin Participación</a:t>
            </a:r>
            <a:br>
              <a:rPr lang="es-MX" sz="4400"/>
            </a:br>
            <a:r>
              <a:rPr lang="es-MX" sz="4400"/>
              <a:t>No hay Democracia</a:t>
            </a:r>
            <a:endParaRPr sz="4400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3675" y="95486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06942"/>
            <a:ext cx="9144000" cy="29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2759" y="6201296"/>
            <a:ext cx="1124606" cy="65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6">
            <a:alphaModFix/>
          </a:blip>
          <a:srcRect l="5414" t="12911" r="35104" b="7579"/>
          <a:stretch/>
        </p:blipFill>
        <p:spPr>
          <a:xfrm>
            <a:off x="1549525" y="1780325"/>
            <a:ext cx="6135776" cy="461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536026" y="31166"/>
            <a:ext cx="8334703" cy="151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/>
              <a:t>Sin Participación</a:t>
            </a:r>
            <a:br>
              <a:rPr lang="es-MX" sz="4400"/>
            </a:br>
            <a:r>
              <a:rPr lang="es-MX" sz="4400"/>
              <a:t>No hay Democracia</a:t>
            </a:r>
            <a:endParaRPr sz="4400"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3675" y="95486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06942"/>
            <a:ext cx="9144000" cy="29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2759" y="6201296"/>
            <a:ext cx="1124606" cy="65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6">
            <a:alphaModFix/>
          </a:blip>
          <a:srcRect l="25449" t="26116" r="25103" b="10435"/>
          <a:stretch/>
        </p:blipFill>
        <p:spPr>
          <a:xfrm>
            <a:off x="1526505" y="1922038"/>
            <a:ext cx="6090989" cy="4396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1085" y="5980386"/>
            <a:ext cx="1502915" cy="87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406942"/>
            <a:ext cx="9144000" cy="2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536026" y="63065"/>
            <a:ext cx="8334703" cy="151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Participación</a:t>
            </a:r>
            <a:b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hay Democracia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 l="27385" t="24221" r="23624" b="11556"/>
          <a:stretch/>
        </p:blipFill>
        <p:spPr>
          <a:xfrm>
            <a:off x="1627338" y="1938226"/>
            <a:ext cx="5889321" cy="434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06942"/>
            <a:ext cx="9144000" cy="2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536026" y="63065"/>
            <a:ext cx="8334703" cy="151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Jóvenes en México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5">
            <a:alphaModFix/>
          </a:blip>
          <a:srcRect t="34577" b="32711"/>
          <a:stretch/>
        </p:blipFill>
        <p:spPr>
          <a:xfrm>
            <a:off x="7130722" y="6570921"/>
            <a:ext cx="1502915" cy="28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Resultado de imagen para consulta infantil y juvenil 20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3191" y="1976788"/>
            <a:ext cx="3677617" cy="15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7068" y="3679342"/>
            <a:ext cx="5829864" cy="100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7068" y="5047494"/>
            <a:ext cx="5829864" cy="118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674" y="2548638"/>
            <a:ext cx="6654652" cy="377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9084" y="84458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406942"/>
            <a:ext cx="9144000" cy="2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536026" y="63065"/>
            <a:ext cx="8334703" cy="151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Jóvenes en México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– 29 años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6">
            <a:alphaModFix/>
          </a:blip>
          <a:srcRect t="34577" b="32711"/>
          <a:stretch/>
        </p:blipFill>
        <p:spPr>
          <a:xfrm>
            <a:off x="7130722" y="6570921"/>
            <a:ext cx="1502915" cy="28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997269" y="1806088"/>
            <a:ext cx="7412215" cy="102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nominal de 25,637,532 jóvenes.</a:t>
            </a:r>
            <a:endParaRPr/>
          </a:p>
          <a:p>
            <a:pPr marL="257175" marR="0" lvl="0" indent="-1047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06942"/>
            <a:ext cx="9144000" cy="2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536026" y="63065"/>
            <a:ext cx="8334703" cy="151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Jóvenes en México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– 29 años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5">
            <a:alphaModFix/>
          </a:blip>
          <a:srcRect t="34577" b="32711"/>
          <a:stretch/>
        </p:blipFill>
        <p:spPr>
          <a:xfrm>
            <a:off x="7130722" y="6570921"/>
            <a:ext cx="1502915" cy="28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997269" y="1806088"/>
            <a:ext cx="7412215" cy="102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nominal de 25,637,532 jóvenes.</a:t>
            </a:r>
            <a:endParaRPr/>
          </a:p>
          <a:p>
            <a:pPr marL="257175" marR="0" lvl="0" indent="-1047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1007" y="2524051"/>
            <a:ext cx="6141986" cy="368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06942"/>
            <a:ext cx="9144000" cy="29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536026" y="63065"/>
            <a:ext cx="8334703" cy="151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Jóvenes en Querétaro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– 29 años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5">
            <a:alphaModFix/>
          </a:blip>
          <a:srcRect t="34577" b="32711"/>
          <a:stretch/>
        </p:blipFill>
        <p:spPr>
          <a:xfrm>
            <a:off x="7130722" y="6570921"/>
            <a:ext cx="1502915" cy="28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997269" y="1806088"/>
            <a:ext cx="7412215" cy="102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nominal de 484,210 jóvenes.</a:t>
            </a:r>
            <a:endParaRPr/>
          </a:p>
          <a:p>
            <a:pPr marL="257175" marR="0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de 252,826 jóvenes, de los cuales:</a:t>
            </a:r>
            <a:endParaRPr/>
          </a:p>
          <a:p>
            <a:pPr marL="257175" marR="0" lvl="0" indent="-1047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4327" y="2831487"/>
            <a:ext cx="5475346" cy="356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685800" y="1345324"/>
            <a:ext cx="7772400" cy="396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endParaRPr sz="42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Arial"/>
              <a:buNone/>
            </a:pPr>
            <a:r>
              <a:rPr lang="es-MX" sz="429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democracia directa y la democracia representativa no se contraponen, se complementan</a:t>
            </a:r>
            <a:endParaRPr sz="429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9084" y="180155"/>
            <a:ext cx="1533690" cy="1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91012"/>
            <a:ext cx="9144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464" y="5952578"/>
            <a:ext cx="1550536" cy="90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284</Words>
  <Application>Microsoft Office PowerPoint</Application>
  <PresentationFormat>Presentación en pantalla (4:3)</PresentationFormat>
  <Paragraphs>50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Noto Sans Symbols</vt:lpstr>
      <vt:lpstr>Tema de Office</vt:lpstr>
      <vt:lpstr>La Importancia de la Participación Ciudadana </vt:lpstr>
      <vt:lpstr>Sin Participación No hay Democracia</vt:lpstr>
      <vt:lpstr>Sin Participación No hay Democracia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fortalecer la Participación y, por ende, la Democracia?</vt:lpstr>
      <vt:lpstr>Presentación de PowerPoint</vt:lpstr>
      <vt:lpstr>Presentación de PowerPoint</vt:lpstr>
      <vt:lpstr>Algunas actividades…</vt:lpstr>
      <vt:lpstr>Presentación de PowerPoint</vt:lpstr>
      <vt:lpstr>¡Adopta un árbol!</vt:lpstr>
      <vt:lpstr>¡Adopta un árbol!</vt:lpstr>
      <vt:lpstr> 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Importancia de la Participación Ciudadana </dc:title>
  <dc:creator>Gema.Morales</dc:creator>
  <cp:lastModifiedBy>Gema.Morales</cp:lastModifiedBy>
  <cp:revision>1</cp:revision>
  <dcterms:modified xsi:type="dcterms:W3CDTF">2019-10-18T21:27:28Z</dcterms:modified>
</cp:coreProperties>
</file>