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2"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8"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38"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9" r:id="rId72"/>
    <p:sldId id="328" r:id="rId73"/>
    <p:sldId id="330" r:id="rId74"/>
    <p:sldId id="325" r:id="rId75"/>
    <p:sldId id="326" r:id="rId76"/>
    <p:sldId id="327" r:id="rId77"/>
    <p:sldId id="331" r:id="rId78"/>
    <p:sldId id="332" r:id="rId79"/>
    <p:sldId id="333" r:id="rId80"/>
    <p:sldId id="334" r:id="rId81"/>
    <p:sldId id="335" r:id="rId82"/>
    <p:sldId id="336" r:id="rId83"/>
    <p:sldId id="337" r:id="rId84"/>
    <p:sldId id="339" r:id="rId85"/>
    <p:sldId id="340"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4317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1035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1951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0084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2463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11124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141899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6496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4311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98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41363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2114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8817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1383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30501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0622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3054310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26512" y="207819"/>
            <a:ext cx="7766936" cy="2098962"/>
          </a:xfrm>
        </p:spPr>
        <p:txBody>
          <a:bodyPr/>
          <a:lstStyle/>
          <a:p>
            <a:pPr algn="ctr"/>
            <a:r>
              <a:rPr lang="es-MX" dirty="0" smtClean="0">
                <a:solidFill>
                  <a:schemeClr val="tx1"/>
                </a:solidFill>
              </a:rPr>
              <a:t>REDES SOCIALES EN MATERIA ELECTORAL</a:t>
            </a:r>
            <a:r>
              <a:rPr lang="es-MX" dirty="0" smtClean="0"/>
              <a:t> </a:t>
            </a:r>
            <a:endParaRPr lang="es-MX" dirty="0"/>
          </a:p>
        </p:txBody>
      </p:sp>
      <p:pic>
        <p:nvPicPr>
          <p:cNvPr id="4" name="Imagen 3"/>
          <p:cNvPicPr>
            <a:picLocks noChangeAspect="1"/>
          </p:cNvPicPr>
          <p:nvPr/>
        </p:nvPicPr>
        <p:blipFill>
          <a:blip r:embed="rId2"/>
          <a:stretch>
            <a:fillRect/>
          </a:stretch>
        </p:blipFill>
        <p:spPr>
          <a:xfrm>
            <a:off x="706582" y="2426278"/>
            <a:ext cx="8655627" cy="3672786"/>
          </a:xfrm>
          <a:prstGeom prst="rect">
            <a:avLst/>
          </a:prstGeom>
        </p:spPr>
      </p:pic>
    </p:spTree>
    <p:extLst>
      <p:ext uri="{BB962C8B-B14F-4D97-AF65-F5344CB8AC3E}">
        <p14:creationId xmlns:p14="http://schemas.microsoft.com/office/powerpoint/2010/main" val="2981778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3816" y="142009"/>
            <a:ext cx="8596668" cy="741218"/>
          </a:xfrm>
        </p:spPr>
        <p:txBody>
          <a:bodyPr>
            <a:normAutofit fontScale="90000"/>
          </a:bodyPr>
          <a:lstStyle/>
          <a:p>
            <a:r>
              <a:rPr lang="es-MX" dirty="0"/>
              <a:t>Internet y redes sociales. Datos contextuales.</a:t>
            </a:r>
            <a:br>
              <a:rPr lang="es-MX" dirty="0"/>
            </a:br>
            <a:r>
              <a:rPr lang="es-MX" dirty="0"/>
              <a:t/>
            </a:r>
            <a:br>
              <a:rPr lang="es-MX" dirty="0"/>
            </a:br>
            <a:endParaRPr lang="es-MX" dirty="0"/>
          </a:p>
        </p:txBody>
      </p:sp>
      <p:sp>
        <p:nvSpPr>
          <p:cNvPr id="3" name="Marcador de contenido 2"/>
          <p:cNvSpPr>
            <a:spLocks noGrp="1"/>
          </p:cNvSpPr>
          <p:nvPr>
            <p:ph idx="1"/>
          </p:nvPr>
        </p:nvSpPr>
        <p:spPr>
          <a:xfrm>
            <a:off x="228600" y="883226"/>
            <a:ext cx="9570027" cy="5746173"/>
          </a:xfrm>
        </p:spPr>
        <p:txBody>
          <a:bodyPr/>
          <a:lstStyle/>
          <a:p>
            <a:pPr algn="just">
              <a:buFont typeface="Wingdings" panose="05000000000000000000" pitchFamily="2" charset="2"/>
              <a:buChar char="q"/>
            </a:pPr>
            <a:endParaRPr lang="es-MX" sz="2400" dirty="0" smtClean="0"/>
          </a:p>
          <a:p>
            <a:pPr algn="just">
              <a:buFont typeface="Wingdings" panose="05000000000000000000" pitchFamily="2" charset="2"/>
              <a:buChar char="q"/>
            </a:pPr>
            <a:r>
              <a:rPr lang="es-MX" sz="2400" dirty="0" smtClean="0"/>
              <a:t>El </a:t>
            </a:r>
            <a:r>
              <a:rPr lang="es-MX" sz="2400" dirty="0"/>
              <a:t>60% de los latinoamericanos usan Facebook. WhatsApp es incluso superior al de Facebook y alcanza el 64% de la población de la región</a:t>
            </a:r>
            <a:r>
              <a:rPr lang="es-MX" sz="2400" dirty="0" smtClean="0"/>
              <a:t>.</a:t>
            </a:r>
          </a:p>
          <a:p>
            <a:pPr marL="0" indent="0">
              <a:buNone/>
            </a:pPr>
            <a:endParaRPr lang="es-MX" dirty="0"/>
          </a:p>
          <a:p>
            <a:pPr algn="just">
              <a:buFont typeface="Wingdings" panose="05000000000000000000" pitchFamily="2" charset="2"/>
              <a:buChar char="q"/>
            </a:pPr>
            <a:r>
              <a:rPr lang="es-MX" sz="2400" dirty="0"/>
              <a:t>El creciente aumento de las redes sociales hace el uso de Facebook llega al 58% de la región</a:t>
            </a:r>
            <a:r>
              <a:rPr lang="es-MX" sz="2400" dirty="0" smtClean="0"/>
              <a:t>.</a:t>
            </a:r>
          </a:p>
          <a:p>
            <a:pPr marL="0" indent="0">
              <a:buNone/>
            </a:pPr>
            <a:endParaRPr lang="es-MX" sz="2400" dirty="0"/>
          </a:p>
          <a:p>
            <a:pPr algn="just">
              <a:buFont typeface="Wingdings" panose="05000000000000000000" pitchFamily="2" charset="2"/>
              <a:buChar char="q"/>
            </a:pPr>
            <a:r>
              <a:rPr lang="es-MX" sz="2400" dirty="0"/>
              <a:t>Las redes sociales se han convertido para un tercio de la población de la región en una fuente de comunicación política sustituyendo medios formales</a:t>
            </a:r>
          </a:p>
          <a:p>
            <a:pPr marL="0" indent="0">
              <a:buNone/>
            </a:pPr>
            <a:endParaRPr lang="es-MX" dirty="0"/>
          </a:p>
        </p:txBody>
      </p:sp>
    </p:spTree>
    <p:extLst>
      <p:ext uri="{BB962C8B-B14F-4D97-AF65-F5344CB8AC3E}">
        <p14:creationId xmlns:p14="http://schemas.microsoft.com/office/powerpoint/2010/main" val="2359257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207" y="90054"/>
            <a:ext cx="8596668" cy="782062"/>
          </a:xfrm>
        </p:spPr>
        <p:txBody>
          <a:bodyPr>
            <a:normAutofit fontScale="90000"/>
          </a:bodyPr>
          <a:lstStyle/>
          <a:p>
            <a:r>
              <a:rPr lang="es-MX" dirty="0"/>
              <a:t>Internet y redes sociales. Datos contextuales.</a:t>
            </a:r>
            <a:br>
              <a:rPr lang="es-MX" dirty="0"/>
            </a:br>
            <a:r>
              <a:rPr lang="es-MX" dirty="0"/>
              <a:t/>
            </a:r>
            <a:br>
              <a:rPr lang="es-MX" dirty="0"/>
            </a:br>
            <a:endParaRPr lang="es-MX" dirty="0"/>
          </a:p>
        </p:txBody>
      </p:sp>
      <p:sp>
        <p:nvSpPr>
          <p:cNvPr id="3" name="Marcador de contenido 2"/>
          <p:cNvSpPr>
            <a:spLocks noGrp="1"/>
          </p:cNvSpPr>
          <p:nvPr>
            <p:ph idx="1"/>
          </p:nvPr>
        </p:nvSpPr>
        <p:spPr>
          <a:xfrm>
            <a:off x="290945" y="944853"/>
            <a:ext cx="9642764" cy="5663765"/>
          </a:xfrm>
        </p:spPr>
        <p:txBody>
          <a:bodyPr>
            <a:normAutofit/>
          </a:bodyPr>
          <a:lstStyle/>
          <a:p>
            <a:pPr marL="0" indent="0" algn="ctr">
              <a:buNone/>
            </a:pPr>
            <a:r>
              <a:rPr lang="es-MX" sz="2400" u="sng" dirty="0">
                <a:effectLst>
                  <a:outerShdw blurRad="38100" dist="38100" dir="2700000" algn="tl">
                    <a:srgbClr val="000000">
                      <a:alpha val="43137"/>
                    </a:srgbClr>
                  </a:outerShdw>
                </a:effectLst>
              </a:rPr>
              <a:t>Informe “A PROPÓSITO DEL DÍA MUNDIAL DEL INTERNET” DATOS NACIONALES </a:t>
            </a:r>
            <a:r>
              <a:rPr lang="es-MX" sz="2400" u="sng" dirty="0" smtClean="0">
                <a:effectLst>
                  <a:outerShdw blurRad="38100" dist="38100" dir="2700000" algn="tl">
                    <a:srgbClr val="000000">
                      <a:alpha val="43137"/>
                    </a:srgbClr>
                  </a:outerShdw>
                </a:effectLst>
              </a:rPr>
              <a:t>INEGI.</a:t>
            </a:r>
          </a:p>
          <a:p>
            <a:pPr marL="0" indent="0">
              <a:buNone/>
            </a:pPr>
            <a:endParaRPr lang="es-MX" sz="2000" dirty="0"/>
          </a:p>
          <a:p>
            <a:pPr marL="0" indent="0" algn="just">
              <a:buNone/>
            </a:pPr>
            <a:endParaRPr lang="es-MX" sz="2400" dirty="0" smtClean="0"/>
          </a:p>
          <a:p>
            <a:pPr marL="0" indent="0" algn="just">
              <a:buNone/>
            </a:pPr>
            <a:r>
              <a:rPr lang="es-MX" sz="2800" dirty="0" smtClean="0"/>
              <a:t>Las </a:t>
            </a:r>
            <a:r>
              <a:rPr lang="es-MX" sz="2800" dirty="0"/>
              <a:t>principales actividades realizadas en Internet durante 2017 son: </a:t>
            </a:r>
            <a:r>
              <a:rPr lang="es-MX" sz="2800" b="1" dirty="0"/>
              <a:t>“para obtener información” (96.9 %)</a:t>
            </a:r>
            <a:r>
              <a:rPr lang="es-MX" sz="2800" dirty="0"/>
              <a:t>, “para entretenimiento” (91.4%) y </a:t>
            </a:r>
            <a:r>
              <a:rPr lang="es-MX" sz="2800" dirty="0">
                <a:effectLst>
                  <a:outerShdw blurRad="38100" dist="38100" dir="2700000" algn="tl">
                    <a:srgbClr val="000000">
                      <a:alpha val="43137"/>
                    </a:srgbClr>
                  </a:outerShdw>
                </a:effectLst>
              </a:rPr>
              <a:t>“para comunicarse” (90%)</a:t>
            </a:r>
            <a:r>
              <a:rPr lang="es-MX" sz="2800" dirty="0"/>
              <a:t>. </a:t>
            </a:r>
            <a:endParaRPr lang="es-MX" sz="2800" dirty="0" smtClean="0"/>
          </a:p>
          <a:p>
            <a:pPr marL="0" indent="0" algn="just">
              <a:buNone/>
            </a:pPr>
            <a:endParaRPr lang="es-MX" sz="2800" dirty="0"/>
          </a:p>
          <a:p>
            <a:pPr marL="0" indent="0" algn="just">
              <a:buNone/>
            </a:pPr>
            <a:r>
              <a:rPr lang="es-MX" sz="2800" dirty="0" smtClean="0"/>
              <a:t>Otras </a:t>
            </a:r>
            <a:r>
              <a:rPr lang="es-MX" sz="2800" dirty="0"/>
              <a:t>como “</a:t>
            </a:r>
            <a:r>
              <a:rPr lang="es-MX" sz="2800" dirty="0">
                <a:effectLst>
                  <a:outerShdw blurRad="38100" dist="38100" dir="2700000" algn="tl">
                    <a:srgbClr val="000000">
                      <a:alpha val="43137"/>
                    </a:srgbClr>
                  </a:outerShdw>
                </a:effectLst>
              </a:rPr>
              <a:t>acceder a contenidos audiovisuales” y “acceder a redes sociales” muestran porcentajes del 78.1 y el 76.6 %, </a:t>
            </a:r>
            <a:r>
              <a:rPr lang="es-MX" sz="2800" dirty="0" smtClean="0">
                <a:effectLst>
                  <a:outerShdw blurRad="38100" dist="38100" dir="2700000" algn="tl">
                    <a:srgbClr val="000000">
                      <a:alpha val="43137"/>
                    </a:srgbClr>
                  </a:outerShdw>
                </a:effectLst>
              </a:rPr>
              <a:t>respectivamente.</a:t>
            </a:r>
            <a:endParaRPr lang="es-MX"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0745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9679" y="3002972"/>
            <a:ext cx="8596668" cy="818573"/>
          </a:xfrm>
        </p:spPr>
        <p:txBody>
          <a:bodyPr>
            <a:normAutofit/>
          </a:bodyPr>
          <a:lstStyle/>
          <a:p>
            <a:r>
              <a:rPr lang="es-MX" sz="4000" dirty="0" smtClean="0"/>
              <a:t>Libertad de expresión en Internet.</a:t>
            </a:r>
            <a:endParaRPr lang="es-MX" sz="4000" dirty="0"/>
          </a:p>
        </p:txBody>
      </p:sp>
    </p:spTree>
    <p:extLst>
      <p:ext uri="{BB962C8B-B14F-4D97-AF65-F5344CB8AC3E}">
        <p14:creationId xmlns:p14="http://schemas.microsoft.com/office/powerpoint/2010/main" val="3433967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0297" y="218210"/>
            <a:ext cx="9142075" cy="6442364"/>
          </a:xfrm>
        </p:spPr>
        <p:txBody>
          <a:bodyPr>
            <a:normAutofit lnSpcReduction="10000"/>
          </a:bodyPr>
          <a:lstStyle/>
          <a:p>
            <a:pPr marL="0" indent="0" algn="just">
              <a:buNone/>
            </a:pPr>
            <a:r>
              <a:rPr lang="es-MX" sz="2400" dirty="0" smtClean="0"/>
              <a:t>El </a:t>
            </a:r>
            <a:r>
              <a:rPr lang="es-MX" sz="2400" dirty="0"/>
              <a:t>Relator Especial de </a:t>
            </a:r>
            <a:r>
              <a:rPr lang="es-MX" sz="2400" dirty="0" smtClean="0"/>
              <a:t>la ONU sobre </a:t>
            </a:r>
            <a:r>
              <a:rPr lang="es-MX" sz="2400" dirty="0"/>
              <a:t>la Promoción y Protección del Derecho a la Libertad de Opinión y de Expresión, la Suprema Corte de los Estados </a:t>
            </a:r>
            <a:r>
              <a:rPr lang="es-MX" sz="2400" dirty="0" smtClean="0"/>
              <a:t>Unidos, </a:t>
            </a:r>
            <a:r>
              <a:rPr lang="es-MX" sz="2400" dirty="0"/>
              <a:t>la Relatoría Especial para la Libertad de Expresión de </a:t>
            </a:r>
            <a:r>
              <a:rPr lang="es-MX" sz="2400" dirty="0" smtClean="0"/>
              <a:t>la OEA, </a:t>
            </a:r>
            <a:r>
              <a:rPr lang="es-MX" sz="2400" dirty="0"/>
              <a:t>han señalado lo siguiente: </a:t>
            </a:r>
            <a:endParaRPr lang="es-MX" sz="2400" dirty="0" smtClean="0"/>
          </a:p>
          <a:p>
            <a:pPr marL="0" indent="0" algn="just">
              <a:buNone/>
            </a:pPr>
            <a:endParaRPr lang="es-MX" sz="1400" dirty="0" smtClean="0"/>
          </a:p>
          <a:p>
            <a:pPr algn="just">
              <a:buFont typeface="Wingdings" panose="05000000000000000000" pitchFamily="2" charset="2"/>
              <a:buChar char="v"/>
            </a:pPr>
            <a:r>
              <a:rPr lang="es-MX" sz="2400" dirty="0" smtClean="0"/>
              <a:t>Permite comunicarse </a:t>
            </a:r>
            <a:r>
              <a:rPr lang="es-MX" sz="2400" dirty="0"/>
              <a:t>instantáneamente y a bajo costo, </a:t>
            </a:r>
            <a:r>
              <a:rPr lang="es-MX" sz="2400" dirty="0" smtClean="0"/>
              <a:t>con un </a:t>
            </a:r>
            <a:r>
              <a:rPr lang="es-MX" sz="2400" dirty="0"/>
              <a:t>impacto dramático en la forma en que compartimos y accedemos a la información y a las ideas</a:t>
            </a:r>
            <a:r>
              <a:rPr lang="es-MX" sz="2400" dirty="0" smtClean="0"/>
              <a:t>.</a:t>
            </a:r>
          </a:p>
          <a:p>
            <a:pPr marL="0" indent="0" algn="just">
              <a:buNone/>
            </a:pPr>
            <a:endParaRPr lang="es-MX" sz="2400" dirty="0" smtClean="0"/>
          </a:p>
          <a:p>
            <a:pPr algn="just">
              <a:buFont typeface="Wingdings" panose="05000000000000000000" pitchFamily="2" charset="2"/>
              <a:buChar char="v"/>
            </a:pPr>
            <a:r>
              <a:rPr lang="es-MX" sz="2400" dirty="0" smtClean="0"/>
              <a:t>Es </a:t>
            </a:r>
            <a:r>
              <a:rPr lang="es-MX" sz="2400" dirty="0"/>
              <a:t>un instrumento específico y diferenciado para potenciar la libertad de </a:t>
            </a:r>
            <a:r>
              <a:rPr lang="es-MX" sz="2400" dirty="0" smtClean="0"/>
              <a:t>expresión, porque cuenta </a:t>
            </a:r>
            <a:r>
              <a:rPr lang="es-MX" sz="2400" dirty="0"/>
              <a:t>con una configuración y diseño que los hacen distinto respecto de otros medios de comunicación </a:t>
            </a:r>
            <a:r>
              <a:rPr lang="es-MX" sz="2400" dirty="0" smtClean="0"/>
              <a:t>(..).</a:t>
            </a:r>
          </a:p>
          <a:p>
            <a:pPr marL="0" indent="0" algn="just">
              <a:buNone/>
            </a:pPr>
            <a:endParaRPr lang="es-MX" sz="2400" dirty="0"/>
          </a:p>
          <a:p>
            <a:pPr algn="just">
              <a:buFont typeface="Wingdings" panose="05000000000000000000" pitchFamily="2" charset="2"/>
              <a:buChar char="v"/>
            </a:pPr>
            <a:r>
              <a:rPr lang="es-MX" sz="2400" dirty="0" smtClean="0"/>
              <a:t>Hace </a:t>
            </a:r>
            <a:r>
              <a:rPr lang="es-MX" sz="2400" dirty="0"/>
              <a:t>que sea un medio privilegiado para el ejercicio democrático, abierto, plural y expansivo de la libertad de expresión.</a:t>
            </a:r>
          </a:p>
          <a:p>
            <a:pPr marL="0" indent="0" algn="just">
              <a:buNone/>
            </a:pPr>
            <a:endParaRPr lang="es-MX" sz="2400" dirty="0"/>
          </a:p>
        </p:txBody>
      </p:sp>
    </p:spTree>
    <p:extLst>
      <p:ext uri="{BB962C8B-B14F-4D97-AF65-F5344CB8AC3E}">
        <p14:creationId xmlns:p14="http://schemas.microsoft.com/office/powerpoint/2010/main" val="219018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2118" y="207818"/>
            <a:ext cx="9331037" cy="6515100"/>
          </a:xfrm>
        </p:spPr>
        <p:txBody>
          <a:bodyPr>
            <a:normAutofit lnSpcReduction="10000"/>
          </a:bodyPr>
          <a:lstStyle/>
          <a:p>
            <a:pPr marL="0" indent="0" algn="ctr">
              <a:buNone/>
            </a:pPr>
            <a:r>
              <a:rPr lang="es-MX" sz="2800" u="sng" dirty="0" smtClean="0">
                <a:effectLst>
                  <a:outerShdw blurRad="38100" dist="38100" dir="2700000" algn="tl">
                    <a:srgbClr val="000000">
                      <a:alpha val="43137"/>
                    </a:srgbClr>
                  </a:outerShdw>
                </a:effectLst>
              </a:rPr>
              <a:t>Beneficios </a:t>
            </a:r>
            <a:r>
              <a:rPr lang="es-MX" sz="2800" u="sng" dirty="0">
                <a:effectLst>
                  <a:outerShdw blurRad="38100" dist="38100" dir="2700000" algn="tl">
                    <a:srgbClr val="000000">
                      <a:alpha val="43137"/>
                    </a:srgbClr>
                  </a:outerShdw>
                </a:effectLst>
              </a:rPr>
              <a:t>del internet en los procesos </a:t>
            </a:r>
            <a:r>
              <a:rPr lang="es-MX" sz="2800" u="sng" dirty="0" smtClean="0">
                <a:effectLst>
                  <a:outerShdw blurRad="38100" dist="38100" dir="2700000" algn="tl">
                    <a:srgbClr val="000000">
                      <a:alpha val="43137"/>
                    </a:srgbClr>
                  </a:outerShdw>
                </a:effectLst>
              </a:rPr>
              <a:t>democráticos.</a:t>
            </a:r>
          </a:p>
          <a:p>
            <a:pPr marL="0" indent="0" algn="just">
              <a:buNone/>
            </a:pPr>
            <a:endParaRPr lang="es-MX" sz="2800" dirty="0">
              <a:effectLst>
                <a:outerShdw blurRad="38100" dist="38100" dir="2700000" algn="tl">
                  <a:srgbClr val="000000">
                    <a:alpha val="43137"/>
                  </a:srgbClr>
                </a:outerShdw>
              </a:effectLst>
            </a:endParaRPr>
          </a:p>
          <a:p>
            <a:pPr algn="just">
              <a:buFont typeface="Wingdings" panose="05000000000000000000" pitchFamily="2" charset="2"/>
              <a:buChar char="q"/>
            </a:pPr>
            <a:r>
              <a:rPr lang="es-MX" sz="2800" dirty="0" smtClean="0"/>
              <a:t>Cualquier </a:t>
            </a:r>
            <a:r>
              <a:rPr lang="es-MX" sz="2800" dirty="0"/>
              <a:t>usuario encuentra la oportunidad de ser un productor de contenidos y no un mero espectador. </a:t>
            </a:r>
            <a:endParaRPr lang="es-MX" sz="2800" dirty="0" smtClean="0"/>
          </a:p>
          <a:p>
            <a:pPr marL="0" indent="0" algn="just">
              <a:buNone/>
            </a:pPr>
            <a:endParaRPr lang="es-MX" sz="2800" dirty="0"/>
          </a:p>
          <a:p>
            <a:pPr algn="just">
              <a:buFont typeface="Wingdings" panose="05000000000000000000" pitchFamily="2" charset="2"/>
              <a:buChar char="q"/>
            </a:pPr>
            <a:r>
              <a:rPr lang="es-MX" sz="2800" dirty="0" smtClean="0"/>
              <a:t>Permite </a:t>
            </a:r>
            <a:r>
              <a:rPr lang="es-MX" sz="2800" dirty="0"/>
              <a:t>la posibilidad de un electorado más involucrado en los procesos electivos y propicia la participación espontánea del mismo</a:t>
            </a:r>
            <a:r>
              <a:rPr lang="es-MX" sz="2800" dirty="0" smtClean="0"/>
              <a:t>.</a:t>
            </a:r>
          </a:p>
          <a:p>
            <a:pPr marL="0" indent="0" algn="just">
              <a:buNone/>
            </a:pPr>
            <a:endParaRPr lang="es-MX" sz="2800" dirty="0"/>
          </a:p>
          <a:p>
            <a:pPr algn="just">
              <a:buFont typeface="Wingdings" panose="05000000000000000000" pitchFamily="2" charset="2"/>
              <a:buChar char="q"/>
            </a:pPr>
            <a:r>
              <a:rPr lang="es-MX" sz="2800" dirty="0" smtClean="0"/>
              <a:t>Promueve </a:t>
            </a:r>
            <a:r>
              <a:rPr lang="es-MX" sz="2800" dirty="0"/>
              <a:t>un debate amplio y robusto (…) lo cual implica una mayor apertura y tolerancia que debe privilegiarse a partir de la libertad de expresión y el debate público, condiciones necesarias para la democracia.</a:t>
            </a:r>
          </a:p>
          <a:p>
            <a:pPr marL="0" indent="0" algn="just">
              <a:buNone/>
            </a:pPr>
            <a:endParaRPr lang="es-MX" sz="2800" dirty="0"/>
          </a:p>
        </p:txBody>
      </p:sp>
    </p:spTree>
    <p:extLst>
      <p:ext uri="{BB962C8B-B14F-4D97-AF65-F5344CB8AC3E}">
        <p14:creationId xmlns:p14="http://schemas.microsoft.com/office/powerpoint/2010/main" val="63741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473" y="0"/>
            <a:ext cx="9299863" cy="772391"/>
          </a:xfrm>
        </p:spPr>
        <p:txBody>
          <a:bodyPr/>
          <a:lstStyle/>
          <a:p>
            <a:pPr algn="ctr"/>
            <a:r>
              <a:rPr lang="es-MX" dirty="0"/>
              <a:t>R</a:t>
            </a:r>
            <a:r>
              <a:rPr lang="es-MX" dirty="0" smtClean="0"/>
              <a:t>edes Sociales</a:t>
            </a:r>
            <a:endParaRPr lang="es-MX" dirty="0"/>
          </a:p>
        </p:txBody>
      </p:sp>
      <p:sp>
        <p:nvSpPr>
          <p:cNvPr id="3" name="Marcador de contenido 2"/>
          <p:cNvSpPr>
            <a:spLocks noGrp="1"/>
          </p:cNvSpPr>
          <p:nvPr>
            <p:ph idx="1"/>
          </p:nvPr>
        </p:nvSpPr>
        <p:spPr>
          <a:xfrm>
            <a:off x="270165" y="852055"/>
            <a:ext cx="9518072" cy="5818909"/>
          </a:xfrm>
        </p:spPr>
        <p:txBody>
          <a:bodyPr>
            <a:normAutofit lnSpcReduction="10000"/>
          </a:bodyPr>
          <a:lstStyle/>
          <a:p>
            <a:pPr marL="0" indent="0" algn="just">
              <a:buNone/>
            </a:pPr>
            <a:r>
              <a:rPr lang="es-MX" sz="2800" dirty="0" smtClean="0"/>
              <a:t>Posibilitan </a:t>
            </a:r>
            <a:r>
              <a:rPr lang="es-MX" sz="2800" dirty="0"/>
              <a:t>el ejercicio cada vez más democrático, abierto, plural y expansivo de la libertad de expresión</a:t>
            </a:r>
            <a:r>
              <a:rPr lang="es-MX" sz="2800" dirty="0" smtClean="0"/>
              <a:t>.</a:t>
            </a:r>
          </a:p>
          <a:p>
            <a:pPr marL="0" indent="0" algn="just">
              <a:buNone/>
            </a:pPr>
            <a:endParaRPr lang="es-MX" dirty="0"/>
          </a:p>
          <a:p>
            <a:pPr marL="0" indent="0" algn="just">
              <a:buNone/>
            </a:pPr>
            <a:r>
              <a:rPr lang="es-MX" sz="2800" dirty="0"/>
              <a:t>La información es </a:t>
            </a:r>
            <a:r>
              <a:rPr lang="es-MX" sz="2800" dirty="0" smtClean="0"/>
              <a:t>horizontal, </a:t>
            </a:r>
            <a:r>
              <a:rPr lang="es-MX" sz="2800" dirty="0" smtClean="0">
                <a:effectLst>
                  <a:outerShdw blurRad="38100" dist="38100" dir="2700000" algn="tl">
                    <a:srgbClr val="000000">
                      <a:alpha val="43137"/>
                    </a:srgbClr>
                  </a:outerShdw>
                </a:effectLst>
              </a:rPr>
              <a:t>permite </a:t>
            </a:r>
            <a:r>
              <a:rPr lang="es-MX" sz="2800" dirty="0">
                <a:effectLst>
                  <a:outerShdw blurRad="38100" dist="38100" dir="2700000" algn="tl">
                    <a:srgbClr val="000000">
                      <a:alpha val="43137"/>
                    </a:srgbClr>
                  </a:outerShdw>
                </a:effectLst>
              </a:rPr>
              <a:t>comunicación directa e indirecta entre los usuarios</a:t>
            </a:r>
            <a:r>
              <a:rPr lang="es-MX" sz="2800" dirty="0"/>
              <a:t>, la cual se difunde de manera espontánea a efecto de que cada usuario exprese sus ideas u opiniones </a:t>
            </a:r>
            <a:r>
              <a:rPr lang="es-MX" sz="2800" dirty="0" smtClean="0"/>
              <a:t>(…).</a:t>
            </a:r>
          </a:p>
          <a:p>
            <a:pPr marL="0" indent="0" algn="just">
              <a:buNone/>
            </a:pPr>
            <a:endParaRPr lang="es-MX" dirty="0"/>
          </a:p>
          <a:p>
            <a:pPr marL="0" indent="0" algn="just">
              <a:buNone/>
            </a:pPr>
            <a:r>
              <a:rPr lang="es-MX" sz="2800" dirty="0" smtClean="0"/>
              <a:t>(…) los </a:t>
            </a:r>
            <a:r>
              <a:rPr lang="es-MX" sz="2800" dirty="0"/>
              <a:t>usuarios </a:t>
            </a:r>
            <a:r>
              <a:rPr lang="es-MX" sz="2800" dirty="0" smtClean="0"/>
              <a:t>pueden </a:t>
            </a:r>
            <a:r>
              <a:rPr lang="es-MX" sz="2800" dirty="0"/>
              <a:t>ser generadores de contenidos o simples espectadores de la información que se genera y difunde en la misma, (…) </a:t>
            </a:r>
            <a:r>
              <a:rPr lang="es-MX" sz="2800" dirty="0" smtClean="0"/>
              <a:t>supone </a:t>
            </a:r>
            <a:r>
              <a:rPr lang="es-MX" sz="2800" dirty="0"/>
              <a:t>que </a:t>
            </a:r>
            <a:r>
              <a:rPr lang="es-MX" sz="2800" dirty="0">
                <a:effectLst>
                  <a:outerShdw blurRad="38100" dist="38100" dir="2700000" algn="tl">
                    <a:srgbClr val="000000">
                      <a:alpha val="43137"/>
                    </a:srgbClr>
                  </a:outerShdw>
                </a:effectLst>
              </a:rPr>
              <a:t>los mensajes difundidos no tengan una naturaleza unidireccional</a:t>
            </a:r>
            <a:r>
              <a:rPr lang="es-MX" sz="2800" dirty="0"/>
              <a:t>, como sí ocurre en otros medios de comunicación masiva.</a:t>
            </a:r>
          </a:p>
          <a:p>
            <a:pPr marL="0" indent="0">
              <a:buNone/>
            </a:pPr>
            <a:endParaRPr lang="es-MX" dirty="0"/>
          </a:p>
        </p:txBody>
      </p:sp>
    </p:spTree>
    <p:extLst>
      <p:ext uri="{BB962C8B-B14F-4D97-AF65-F5344CB8AC3E}">
        <p14:creationId xmlns:p14="http://schemas.microsoft.com/office/powerpoint/2010/main" val="1819495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2253" y="0"/>
            <a:ext cx="8596668" cy="1271155"/>
          </a:xfrm>
        </p:spPr>
        <p:txBody>
          <a:bodyPr>
            <a:normAutofit fontScale="90000"/>
          </a:bodyPr>
          <a:lstStyle/>
          <a:p>
            <a:pPr algn="ctr"/>
            <a:r>
              <a:rPr lang="es-MX" sz="2700" dirty="0" smtClean="0"/>
              <a:t>Libertad </a:t>
            </a:r>
            <a:r>
              <a:rPr lang="es-MX" sz="2700" dirty="0"/>
              <a:t>de expresión en I</a:t>
            </a:r>
            <a:r>
              <a:rPr lang="es-MX" sz="2700" dirty="0" smtClean="0"/>
              <a:t>nternet. Principios </a:t>
            </a:r>
            <a:r>
              <a:rPr lang="es-MX" sz="2700" dirty="0"/>
              <a:t>orientadores</a:t>
            </a:r>
            <a:br>
              <a:rPr lang="es-MX" sz="2700" dirty="0"/>
            </a:br>
            <a:r>
              <a:rPr lang="es-MX" sz="2700" dirty="0"/>
              <a:t/>
            </a:r>
            <a:br>
              <a:rPr lang="es-MX" sz="2700" dirty="0"/>
            </a:br>
            <a:r>
              <a:rPr lang="es-MX" sz="2700" dirty="0" smtClean="0"/>
              <a:t>(</a:t>
            </a:r>
            <a:r>
              <a:rPr lang="es-MX" sz="2700" dirty="0"/>
              <a:t>Relatoría Especial para la Libertad de Expresión de la OEA).</a:t>
            </a:r>
            <a:br>
              <a:rPr lang="es-MX" sz="2700" dirty="0"/>
            </a:br>
            <a:r>
              <a:rPr lang="es-MX" dirty="0"/>
              <a:t/>
            </a:r>
            <a:br>
              <a:rPr lang="es-MX" dirty="0"/>
            </a:br>
            <a:endParaRPr lang="es-MX" dirty="0"/>
          </a:p>
        </p:txBody>
      </p:sp>
      <p:sp>
        <p:nvSpPr>
          <p:cNvPr id="3" name="Marcador de contenido 2"/>
          <p:cNvSpPr>
            <a:spLocks noGrp="1"/>
          </p:cNvSpPr>
          <p:nvPr>
            <p:ph idx="1"/>
          </p:nvPr>
        </p:nvSpPr>
        <p:spPr>
          <a:xfrm>
            <a:off x="311728" y="1271155"/>
            <a:ext cx="9653154" cy="5337461"/>
          </a:xfrm>
        </p:spPr>
        <p:txBody>
          <a:bodyPr>
            <a:normAutofit/>
          </a:bodyPr>
          <a:lstStyle/>
          <a:p>
            <a:pPr marL="0" indent="0" algn="just">
              <a:buNone/>
            </a:pPr>
            <a:r>
              <a:rPr lang="es-MX" sz="2800" b="1" dirty="0" smtClean="0"/>
              <a:t>a)	</a:t>
            </a:r>
            <a:r>
              <a:rPr lang="es-MX" sz="2800" b="1" dirty="0"/>
              <a:t>Accesibilidad. </a:t>
            </a:r>
            <a:r>
              <a:rPr lang="es-MX" sz="2800" dirty="0"/>
              <a:t>A</a:t>
            </a:r>
            <a:r>
              <a:rPr lang="es-MX" sz="2800" dirty="0" smtClean="0"/>
              <a:t>cceso </a:t>
            </a:r>
            <a:r>
              <a:rPr lang="es-MX" sz="2800" dirty="0"/>
              <a:t>universal, asequible y equitativo </a:t>
            </a:r>
            <a:endParaRPr lang="es-MX" sz="2800" dirty="0" smtClean="0"/>
          </a:p>
          <a:p>
            <a:pPr marL="0" indent="0" algn="just">
              <a:buNone/>
            </a:pPr>
            <a:endParaRPr lang="es-MX" sz="2800" dirty="0" smtClean="0"/>
          </a:p>
          <a:p>
            <a:pPr marL="0" indent="0" algn="just">
              <a:buNone/>
            </a:pPr>
            <a:r>
              <a:rPr lang="es-MX" sz="2800" b="1" dirty="0" smtClean="0"/>
              <a:t>b) Pluralismo</a:t>
            </a:r>
            <a:r>
              <a:rPr lang="es-MX" sz="2800" b="1" dirty="0"/>
              <a:t>. </a:t>
            </a:r>
            <a:r>
              <a:rPr lang="es-MX" sz="2800" dirty="0"/>
              <a:t>Maximizar el número y diversidad de </a:t>
            </a:r>
            <a:r>
              <a:rPr lang="es-MX" sz="2800" dirty="0" smtClean="0"/>
              <a:t>voces.</a:t>
            </a:r>
          </a:p>
          <a:p>
            <a:pPr marL="0" indent="0" algn="just">
              <a:buNone/>
            </a:pPr>
            <a:endParaRPr lang="es-MX" sz="2800" b="1" dirty="0" smtClean="0"/>
          </a:p>
          <a:p>
            <a:pPr marL="0" indent="0" algn="just">
              <a:buNone/>
            </a:pPr>
            <a:r>
              <a:rPr lang="es-MX" sz="2800" b="1" dirty="0" smtClean="0"/>
              <a:t>c) No </a:t>
            </a:r>
            <a:r>
              <a:rPr lang="es-MX" sz="2800" b="1" dirty="0"/>
              <a:t>discriminación. </a:t>
            </a:r>
            <a:r>
              <a:rPr lang="es-MX" sz="2800" dirty="0"/>
              <a:t>G</a:t>
            </a:r>
            <a:r>
              <a:rPr lang="es-MX" sz="2800" dirty="0" smtClean="0"/>
              <a:t>arantizar a todas las </a:t>
            </a:r>
            <a:r>
              <a:rPr lang="es-MX" sz="2800" dirty="0" err="1" smtClean="0"/>
              <a:t>personasla</a:t>
            </a:r>
            <a:r>
              <a:rPr lang="es-MX" sz="2800" dirty="0" smtClean="0"/>
              <a:t> difusión de contenidos y opiniones</a:t>
            </a:r>
            <a:endParaRPr lang="es-MX" sz="2800" dirty="0"/>
          </a:p>
          <a:p>
            <a:pPr marL="0" indent="0" algn="just">
              <a:buNone/>
            </a:pPr>
            <a:endParaRPr lang="es-MX" sz="2800" b="1" dirty="0" smtClean="0"/>
          </a:p>
          <a:p>
            <a:pPr marL="0" indent="0" algn="just">
              <a:buNone/>
            </a:pPr>
            <a:r>
              <a:rPr lang="es-MX" sz="2800" b="1" dirty="0" smtClean="0"/>
              <a:t>d</a:t>
            </a:r>
            <a:r>
              <a:rPr lang="es-MX" sz="2800" b="1" dirty="0"/>
              <a:t>)	Privacidad. </a:t>
            </a:r>
            <a:r>
              <a:rPr lang="es-MX" sz="2800" dirty="0"/>
              <a:t>Proveer mecanismos para evitar que terceras personas realicen conductas que puedan afectarlas </a:t>
            </a:r>
            <a:r>
              <a:rPr lang="es-MX" sz="2800" dirty="0" smtClean="0"/>
              <a:t>arbitrariamente.</a:t>
            </a:r>
            <a:endParaRPr lang="es-MX" sz="2800" dirty="0"/>
          </a:p>
        </p:txBody>
      </p:sp>
    </p:spTree>
    <p:extLst>
      <p:ext uri="{BB962C8B-B14F-4D97-AF65-F5344CB8AC3E}">
        <p14:creationId xmlns:p14="http://schemas.microsoft.com/office/powerpoint/2010/main" val="585651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0852" y="173181"/>
            <a:ext cx="8596668" cy="762001"/>
          </a:xfrm>
        </p:spPr>
        <p:txBody>
          <a:bodyPr/>
          <a:lstStyle/>
          <a:p>
            <a:pPr algn="ctr"/>
            <a:r>
              <a:rPr lang="es-MX" dirty="0"/>
              <a:t>(SUP-REP-16/2016)</a:t>
            </a:r>
          </a:p>
        </p:txBody>
      </p:sp>
      <p:sp>
        <p:nvSpPr>
          <p:cNvPr id="3" name="Marcador de contenido 2"/>
          <p:cNvSpPr>
            <a:spLocks noGrp="1"/>
          </p:cNvSpPr>
          <p:nvPr>
            <p:ph idx="1"/>
          </p:nvPr>
        </p:nvSpPr>
        <p:spPr>
          <a:xfrm>
            <a:off x="259773" y="1091045"/>
            <a:ext cx="9528463" cy="4950317"/>
          </a:xfrm>
        </p:spPr>
        <p:txBody>
          <a:bodyPr>
            <a:normAutofit/>
          </a:bodyPr>
          <a:lstStyle/>
          <a:p>
            <a:pPr marL="0" indent="0" algn="just">
              <a:buNone/>
            </a:pPr>
            <a:endParaRPr lang="es-MX" sz="3600" dirty="0" smtClean="0"/>
          </a:p>
          <a:p>
            <a:pPr marL="0" indent="0" algn="just">
              <a:buNone/>
            </a:pPr>
            <a:r>
              <a:rPr lang="es-MX" sz="3600" dirty="0" smtClean="0"/>
              <a:t>(…) </a:t>
            </a:r>
            <a:r>
              <a:rPr lang="es-MX" sz="3600" dirty="0"/>
              <a:t>la libertad de expresión en el contexto de un proceso electoral </a:t>
            </a:r>
            <a:r>
              <a:rPr lang="es-MX" sz="3600" b="1" u="sng" dirty="0">
                <a:effectLst>
                  <a:outerShdw blurRad="38100" dist="38100" dir="2700000" algn="tl">
                    <a:srgbClr val="000000">
                      <a:alpha val="43137"/>
                    </a:srgbClr>
                  </a:outerShdw>
                </a:effectLst>
              </a:rPr>
              <a:t>tiene una protección especial</a:t>
            </a:r>
            <a:r>
              <a:rPr lang="es-MX" sz="3600" dirty="0"/>
              <a:t>, pues en las sociedades democráticas en todo momento </a:t>
            </a:r>
            <a:r>
              <a:rPr lang="es-MX" sz="3600" b="1" u="sng" dirty="0">
                <a:effectLst>
                  <a:outerShdw blurRad="38100" dist="38100" dir="2700000" algn="tl">
                    <a:srgbClr val="000000">
                      <a:alpha val="43137"/>
                    </a:srgbClr>
                  </a:outerShdw>
                </a:effectLst>
              </a:rPr>
              <a:t>se debe buscar privilegiar el debate público</a:t>
            </a:r>
            <a:r>
              <a:rPr lang="es-MX" sz="3600" dirty="0"/>
              <a:t>, lo cual se potencia tratándose de </a:t>
            </a:r>
            <a:r>
              <a:rPr lang="es-MX" sz="3600" dirty="0" smtClean="0"/>
              <a:t>Internet.</a:t>
            </a:r>
            <a:endParaRPr lang="es-MX" sz="3600" dirty="0"/>
          </a:p>
        </p:txBody>
      </p:sp>
    </p:spTree>
    <p:extLst>
      <p:ext uri="{BB962C8B-B14F-4D97-AF65-F5344CB8AC3E}">
        <p14:creationId xmlns:p14="http://schemas.microsoft.com/office/powerpoint/2010/main" val="3919159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725" y="61191"/>
            <a:ext cx="8596668" cy="749300"/>
          </a:xfrm>
        </p:spPr>
        <p:txBody>
          <a:bodyPr/>
          <a:lstStyle/>
          <a:p>
            <a:pPr algn="ctr"/>
            <a:r>
              <a:rPr lang="es-MX" dirty="0"/>
              <a:t>SUP-REP-542/2015 </a:t>
            </a:r>
          </a:p>
        </p:txBody>
      </p:sp>
      <p:sp>
        <p:nvSpPr>
          <p:cNvPr id="3" name="Marcador de contenido 2"/>
          <p:cNvSpPr>
            <a:spLocks noGrp="1"/>
          </p:cNvSpPr>
          <p:nvPr>
            <p:ph idx="1"/>
          </p:nvPr>
        </p:nvSpPr>
        <p:spPr>
          <a:xfrm>
            <a:off x="166255" y="1039092"/>
            <a:ext cx="9393382" cy="5126962"/>
          </a:xfrm>
        </p:spPr>
        <p:txBody>
          <a:bodyPr>
            <a:normAutofit/>
          </a:bodyPr>
          <a:lstStyle/>
          <a:p>
            <a:pPr marL="0" indent="0" algn="just">
              <a:buNone/>
            </a:pPr>
            <a:endParaRPr lang="es-MX" sz="3200" dirty="0" smtClean="0"/>
          </a:p>
          <a:p>
            <a:pPr marL="0" indent="0" algn="just">
              <a:buNone/>
            </a:pPr>
            <a:r>
              <a:rPr lang="es-MX" sz="3200" dirty="0" smtClean="0"/>
              <a:t>(…) las </a:t>
            </a:r>
            <a:r>
              <a:rPr lang="es-MX" sz="3200" dirty="0"/>
              <a:t>redes sociales son un medio que posibilita el ejercicio cada vez más democrático, abierto, plural y expansivo de la libertad de expresión, entonces </a:t>
            </a:r>
            <a:r>
              <a:rPr lang="es-MX" sz="3200" b="1" u="sng" dirty="0">
                <a:effectLst>
                  <a:outerShdw blurRad="38100" dist="38100" dir="2700000" algn="tl">
                    <a:srgbClr val="000000">
                      <a:alpha val="43137"/>
                    </a:srgbClr>
                  </a:outerShdw>
                </a:effectLst>
              </a:rPr>
              <a:t>la postura que se adopte </a:t>
            </a:r>
            <a:r>
              <a:rPr lang="es-MX" sz="3200" dirty="0"/>
              <a:t>en torno a cualquier medida que pueda impactarlas, </a:t>
            </a:r>
            <a:r>
              <a:rPr lang="es-MX" sz="3200" b="1" u="sng" dirty="0">
                <a:effectLst>
                  <a:outerShdw blurRad="38100" dist="38100" dir="2700000" algn="tl">
                    <a:srgbClr val="000000">
                      <a:alpha val="43137"/>
                    </a:srgbClr>
                  </a:outerShdw>
                </a:effectLst>
              </a:rPr>
              <a:t>deba estar orientada, en principio, a salvaguardar la libre y genuina interacción entre los usuarios</a:t>
            </a:r>
            <a:r>
              <a:rPr lang="es-MX" sz="3200" dirty="0"/>
              <a:t>, como parte de su derecho humano a la libertad de expresión</a:t>
            </a:r>
          </a:p>
        </p:txBody>
      </p:sp>
    </p:spTree>
    <p:extLst>
      <p:ext uri="{BB962C8B-B14F-4D97-AF65-F5344CB8AC3E}">
        <p14:creationId xmlns:p14="http://schemas.microsoft.com/office/powerpoint/2010/main" val="741315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8600" y="498044"/>
            <a:ext cx="9445336" cy="5570247"/>
          </a:xfrm>
        </p:spPr>
        <p:txBody>
          <a:bodyPr>
            <a:normAutofit lnSpcReduction="10000"/>
          </a:bodyPr>
          <a:lstStyle/>
          <a:p>
            <a:pPr marL="0" indent="0">
              <a:buNone/>
            </a:pPr>
            <a:endParaRPr lang="es-MX" dirty="0" smtClean="0"/>
          </a:p>
          <a:p>
            <a:pPr marL="0" indent="0">
              <a:buNone/>
            </a:pPr>
            <a:endParaRPr lang="es-MX" dirty="0"/>
          </a:p>
          <a:p>
            <a:pPr marL="0" indent="0" algn="just">
              <a:buNone/>
            </a:pPr>
            <a:r>
              <a:rPr lang="es-MX" sz="2400" dirty="0"/>
              <a:t>Jurisprudencia 17/2016 de rubro: </a:t>
            </a:r>
            <a:r>
              <a:rPr lang="es-MX" sz="2400" b="1" dirty="0"/>
              <a:t>“INTERNET. DEBE </a:t>
            </a:r>
            <a:r>
              <a:rPr lang="es-MX" sz="2400" b="1" u="sng" dirty="0">
                <a:effectLst>
                  <a:outerShdw blurRad="38100" dist="38100" dir="2700000" algn="tl">
                    <a:srgbClr val="000000">
                      <a:alpha val="43137"/>
                    </a:srgbClr>
                  </a:outerShdw>
                </a:effectLst>
              </a:rPr>
              <a:t>TOMARSE EN CUENTA SUS PARTICULARIDADES</a:t>
            </a:r>
            <a:r>
              <a:rPr lang="es-MX" sz="2400" b="1" dirty="0"/>
              <a:t> PARA DETERMINAR INFRACCIONES RESPECTO DE MENSAJES DIFUNDIDOS EN ESE MEDIO</a:t>
            </a:r>
            <a:r>
              <a:rPr lang="es-MX" sz="2400" b="1" dirty="0" smtClean="0"/>
              <a:t>”</a:t>
            </a:r>
            <a:r>
              <a:rPr lang="es-MX" sz="2400" dirty="0" smtClean="0"/>
              <a:t>.</a:t>
            </a:r>
          </a:p>
          <a:p>
            <a:pPr marL="0" indent="0" algn="just">
              <a:buNone/>
            </a:pPr>
            <a:endParaRPr lang="es-MX" sz="2400" dirty="0"/>
          </a:p>
          <a:p>
            <a:pPr marL="0" indent="0" algn="just">
              <a:buNone/>
            </a:pPr>
            <a:r>
              <a:rPr lang="es-MX" sz="2400" dirty="0" smtClean="0"/>
              <a:t>Jurisprudencia </a:t>
            </a:r>
            <a:r>
              <a:rPr lang="es-MX" sz="2400" dirty="0"/>
              <a:t>11/2018, de rubro: </a:t>
            </a:r>
            <a:r>
              <a:rPr lang="es-MX" sz="2400" b="1" dirty="0"/>
              <a:t>“LIBERTAD DE EXPRESIÓN E INFORMACIÓN. </a:t>
            </a:r>
            <a:r>
              <a:rPr lang="es-MX" sz="2400" b="1" u="sng" dirty="0">
                <a:effectLst>
                  <a:outerShdw blurRad="38100" dist="38100" dir="2700000" algn="tl">
                    <a:srgbClr val="000000">
                      <a:alpha val="43137"/>
                    </a:srgbClr>
                  </a:outerShdw>
                </a:effectLst>
              </a:rPr>
              <a:t>SU MAXIMIZACIÓN </a:t>
            </a:r>
            <a:r>
              <a:rPr lang="es-MX" sz="2400" b="1" dirty="0"/>
              <a:t>EN EL CONTEXTO DEL DEBATE POLÍTICO</a:t>
            </a:r>
            <a:r>
              <a:rPr lang="es-MX" sz="2400" b="1" dirty="0" smtClean="0"/>
              <a:t>”.</a:t>
            </a:r>
          </a:p>
          <a:p>
            <a:pPr marL="0" indent="0" algn="just">
              <a:buNone/>
            </a:pPr>
            <a:endParaRPr lang="es-MX" sz="2400" dirty="0"/>
          </a:p>
          <a:p>
            <a:pPr marL="0" indent="0" algn="just">
              <a:buNone/>
            </a:pPr>
            <a:r>
              <a:rPr lang="es-MX" sz="2400" dirty="0"/>
              <a:t>Jurisprudencia 18/2016, de rubro: </a:t>
            </a:r>
            <a:r>
              <a:rPr lang="es-MX" sz="2400" b="1" dirty="0"/>
              <a:t>“LIBERTAD DE EXPRESIÓN. </a:t>
            </a:r>
            <a:r>
              <a:rPr lang="es-MX" sz="2400" b="1" u="sng" dirty="0">
                <a:effectLst>
                  <a:outerShdw blurRad="38100" dist="38100" dir="2700000" algn="tl">
                    <a:srgbClr val="000000">
                      <a:alpha val="43137"/>
                    </a:srgbClr>
                  </a:outerShdw>
                </a:effectLst>
              </a:rPr>
              <a:t>PRESUNCIÓN DE ESPONTANEIDAD </a:t>
            </a:r>
            <a:r>
              <a:rPr lang="es-MX" sz="2400" b="1" dirty="0"/>
              <a:t>EN LA DIFUSIÓN DE MENSAJES EN REDES SOCIALES”</a:t>
            </a:r>
          </a:p>
          <a:p>
            <a:pPr marL="0" indent="0">
              <a:buNone/>
            </a:pPr>
            <a:endParaRPr lang="es-MX" dirty="0"/>
          </a:p>
        </p:txBody>
      </p:sp>
    </p:spTree>
    <p:extLst>
      <p:ext uri="{BB962C8B-B14F-4D97-AF65-F5344CB8AC3E}">
        <p14:creationId xmlns:p14="http://schemas.microsoft.com/office/powerpoint/2010/main" val="2255032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425" y="0"/>
            <a:ext cx="8596668" cy="689264"/>
          </a:xfrm>
        </p:spPr>
        <p:txBody>
          <a:bodyPr/>
          <a:lstStyle/>
          <a:p>
            <a:pPr algn="ctr"/>
            <a:r>
              <a:rPr lang="es-MX" dirty="0" smtClean="0"/>
              <a:t>CONTENIDO GENERAL</a:t>
            </a:r>
            <a:endParaRPr lang="es-MX" dirty="0"/>
          </a:p>
        </p:txBody>
      </p:sp>
      <p:sp>
        <p:nvSpPr>
          <p:cNvPr id="3" name="Marcador de contenido 2"/>
          <p:cNvSpPr>
            <a:spLocks noGrp="1"/>
          </p:cNvSpPr>
          <p:nvPr>
            <p:ph idx="1"/>
          </p:nvPr>
        </p:nvSpPr>
        <p:spPr>
          <a:xfrm>
            <a:off x="280554" y="602673"/>
            <a:ext cx="11128663" cy="6265718"/>
          </a:xfrm>
        </p:spPr>
        <p:txBody>
          <a:bodyPr>
            <a:normAutofit fontScale="32500" lnSpcReduction="20000"/>
          </a:bodyPr>
          <a:lstStyle/>
          <a:p>
            <a:pPr marL="0" indent="0">
              <a:buNone/>
            </a:pPr>
            <a:endParaRPr lang="es-MX" sz="2400" dirty="0" smtClean="0"/>
          </a:p>
          <a:p>
            <a:pPr>
              <a:buFont typeface="Wingdings" panose="05000000000000000000" pitchFamily="2" charset="2"/>
              <a:buChar char="q"/>
            </a:pPr>
            <a:r>
              <a:rPr lang="es-MX" sz="6200" b="1" dirty="0" smtClean="0">
                <a:effectLst>
                  <a:outerShdw blurRad="38100" dist="38100" dir="2700000" algn="tl">
                    <a:srgbClr val="000000">
                      <a:alpha val="43137"/>
                    </a:srgbClr>
                  </a:outerShdw>
                </a:effectLst>
              </a:rPr>
              <a:t>Internet y redes sociales. Datos contextuales</a:t>
            </a:r>
          </a:p>
          <a:p>
            <a:pPr marL="0" indent="0">
              <a:buNone/>
            </a:pPr>
            <a:endParaRPr lang="es-MX" sz="4000" dirty="0" smtClean="0">
              <a:effectLst>
                <a:outerShdw blurRad="38100" dist="38100" dir="2700000" algn="tl">
                  <a:srgbClr val="000000">
                    <a:alpha val="43137"/>
                  </a:srgbClr>
                </a:outerShdw>
              </a:effectLst>
            </a:endParaRPr>
          </a:p>
          <a:p>
            <a:pPr>
              <a:buFont typeface="Wingdings" panose="05000000000000000000" pitchFamily="2" charset="2"/>
              <a:buChar char="q"/>
            </a:pPr>
            <a:r>
              <a:rPr lang="es-MX" sz="6200" b="1" dirty="0" smtClean="0">
                <a:effectLst>
                  <a:outerShdw blurRad="38100" dist="38100" dir="2700000" algn="tl">
                    <a:srgbClr val="000000">
                      <a:alpha val="43137"/>
                    </a:srgbClr>
                  </a:outerShdw>
                </a:effectLst>
              </a:rPr>
              <a:t>Libertad de expresión en redes sociales.</a:t>
            </a:r>
          </a:p>
          <a:p>
            <a:pPr marL="0" indent="0">
              <a:buNone/>
            </a:pPr>
            <a:endParaRPr lang="es-MX" sz="4000" dirty="0" smtClean="0">
              <a:effectLst>
                <a:outerShdw blurRad="38100" dist="38100" dir="2700000" algn="tl">
                  <a:srgbClr val="000000">
                    <a:alpha val="43137"/>
                  </a:srgbClr>
                </a:outerShdw>
              </a:effectLst>
            </a:endParaRPr>
          </a:p>
          <a:p>
            <a:pPr>
              <a:buFont typeface="Wingdings" panose="05000000000000000000" pitchFamily="2" charset="2"/>
              <a:buChar char="q"/>
            </a:pPr>
            <a:r>
              <a:rPr lang="es-MX" sz="6200" b="1" dirty="0" smtClean="0">
                <a:effectLst>
                  <a:outerShdw blurRad="38100" dist="38100" dir="2700000" algn="tl">
                    <a:srgbClr val="000000">
                      <a:alpha val="43137"/>
                    </a:srgbClr>
                  </a:outerShdw>
                </a:effectLst>
              </a:rPr>
              <a:t>Redes sociales en materia electoral. Precedentes relevantes.</a:t>
            </a:r>
          </a:p>
          <a:p>
            <a:pPr marL="0" indent="0">
              <a:buNone/>
            </a:pPr>
            <a:endParaRPr lang="es-MX" sz="4000" dirty="0" smtClean="0">
              <a:effectLst>
                <a:outerShdw blurRad="38100" dist="38100" dir="2700000" algn="tl">
                  <a:srgbClr val="000000">
                    <a:alpha val="43137"/>
                  </a:srgbClr>
                </a:outerShdw>
              </a:effectLst>
            </a:endParaRPr>
          </a:p>
          <a:p>
            <a:pPr marL="0" indent="0">
              <a:buNone/>
            </a:pPr>
            <a:r>
              <a:rPr lang="es-MX" sz="6200" dirty="0" smtClean="0">
                <a:effectLst>
                  <a:outerShdw blurRad="38100" dist="38100" dir="2700000" algn="tl">
                    <a:srgbClr val="000000">
                      <a:alpha val="43137"/>
                    </a:srgbClr>
                  </a:outerShdw>
                </a:effectLst>
              </a:rPr>
              <a:t>-Propaganda política.</a:t>
            </a:r>
          </a:p>
          <a:p>
            <a:pPr marL="0" indent="0">
              <a:buNone/>
            </a:pPr>
            <a:r>
              <a:rPr lang="es-MX" sz="6200" dirty="0" smtClean="0">
                <a:effectLst>
                  <a:outerShdw blurRad="38100" dist="38100" dir="2700000" algn="tl">
                    <a:srgbClr val="000000">
                      <a:alpha val="43137"/>
                    </a:srgbClr>
                  </a:outerShdw>
                </a:effectLst>
              </a:rPr>
              <a:t>-Propaganda electoral.</a:t>
            </a:r>
          </a:p>
          <a:p>
            <a:pPr marL="0" indent="0">
              <a:buNone/>
            </a:pPr>
            <a:r>
              <a:rPr lang="es-MX" sz="6200" dirty="0" smtClean="0">
                <a:effectLst>
                  <a:outerShdw blurRad="38100" dist="38100" dir="2700000" algn="tl">
                    <a:srgbClr val="000000">
                      <a:alpha val="43137"/>
                    </a:srgbClr>
                  </a:outerShdw>
                </a:effectLst>
              </a:rPr>
              <a:t>-Propaganda Gubernamental.</a:t>
            </a:r>
          </a:p>
          <a:p>
            <a:pPr marL="0" indent="0">
              <a:buNone/>
            </a:pPr>
            <a:r>
              <a:rPr lang="es-MX" sz="6200" dirty="0" smtClean="0">
                <a:effectLst>
                  <a:outerShdw blurRad="38100" dist="38100" dir="2700000" algn="tl">
                    <a:srgbClr val="000000">
                      <a:alpha val="43137"/>
                    </a:srgbClr>
                  </a:outerShdw>
                </a:effectLst>
              </a:rPr>
              <a:t>-Propaganda religiosa.</a:t>
            </a:r>
          </a:p>
          <a:p>
            <a:pPr marL="0" indent="0">
              <a:buNone/>
            </a:pPr>
            <a:r>
              <a:rPr lang="es-MX" sz="6200" dirty="0" smtClean="0">
                <a:effectLst>
                  <a:outerShdw blurRad="38100" dist="38100" dir="2700000" algn="tl">
                    <a:srgbClr val="000000">
                      <a:alpha val="43137"/>
                    </a:srgbClr>
                  </a:outerShdw>
                </a:effectLst>
              </a:rPr>
              <a:t>- Noticias falsas (</a:t>
            </a:r>
            <a:r>
              <a:rPr lang="es-MX" sz="6200" i="1" dirty="0" err="1" smtClean="0">
                <a:effectLst>
                  <a:outerShdw blurRad="38100" dist="38100" dir="2700000" algn="tl">
                    <a:srgbClr val="000000">
                      <a:alpha val="43137"/>
                    </a:srgbClr>
                  </a:outerShdw>
                </a:effectLst>
              </a:rPr>
              <a:t>Fake</a:t>
            </a:r>
            <a:r>
              <a:rPr lang="es-MX" sz="6200" i="1" dirty="0" smtClean="0">
                <a:effectLst>
                  <a:outerShdw blurRad="38100" dist="38100" dir="2700000" algn="tl">
                    <a:srgbClr val="000000">
                      <a:alpha val="43137"/>
                    </a:srgbClr>
                  </a:outerShdw>
                </a:effectLst>
              </a:rPr>
              <a:t> News/calumnia</a:t>
            </a:r>
            <a:r>
              <a:rPr lang="es-MX" sz="6200" dirty="0" smtClean="0">
                <a:effectLst>
                  <a:outerShdw blurRad="38100" dist="38100" dir="2700000" algn="tl">
                    <a:srgbClr val="000000">
                      <a:alpha val="43137"/>
                    </a:srgbClr>
                  </a:outerShdw>
                </a:effectLst>
              </a:rPr>
              <a:t>)</a:t>
            </a:r>
          </a:p>
          <a:p>
            <a:pPr marL="0" indent="0">
              <a:buNone/>
            </a:pPr>
            <a:r>
              <a:rPr lang="es-MX" sz="6200" dirty="0" smtClean="0">
                <a:effectLst>
                  <a:outerShdw blurRad="38100" dist="38100" dir="2700000" algn="tl">
                    <a:srgbClr val="000000">
                      <a:alpha val="43137"/>
                    </a:srgbClr>
                  </a:outerShdw>
                </a:effectLst>
              </a:rPr>
              <a:t>-Violencia política/en razón de género.</a:t>
            </a:r>
          </a:p>
          <a:p>
            <a:pPr marL="0" indent="0">
              <a:buNone/>
            </a:pPr>
            <a:r>
              <a:rPr lang="es-MX" sz="6200" dirty="0" smtClean="0">
                <a:effectLst>
                  <a:outerShdw blurRad="38100" dist="38100" dir="2700000" algn="tl">
                    <a:srgbClr val="000000">
                      <a:alpha val="43137"/>
                    </a:srgbClr>
                  </a:outerShdw>
                </a:effectLst>
              </a:rPr>
              <a:t>-Menores de edad.</a:t>
            </a:r>
          </a:p>
          <a:p>
            <a:pPr marL="0" indent="0">
              <a:buNone/>
            </a:pPr>
            <a:endParaRPr lang="es-MX" sz="4000" dirty="0" smtClean="0">
              <a:effectLst>
                <a:outerShdw blurRad="38100" dist="38100" dir="2700000" algn="tl">
                  <a:srgbClr val="000000">
                    <a:alpha val="43137"/>
                  </a:srgbClr>
                </a:outerShdw>
              </a:effectLst>
            </a:endParaRPr>
          </a:p>
          <a:p>
            <a:pPr>
              <a:buFont typeface="Wingdings" panose="05000000000000000000" pitchFamily="2" charset="2"/>
              <a:buChar char="q"/>
            </a:pPr>
            <a:r>
              <a:rPr lang="es-MX" sz="6200" b="1" dirty="0" smtClean="0">
                <a:effectLst>
                  <a:outerShdw blurRad="38100" dist="38100" dir="2700000" algn="tl">
                    <a:srgbClr val="000000">
                      <a:alpha val="43137"/>
                    </a:srgbClr>
                  </a:outerShdw>
                </a:effectLst>
              </a:rPr>
              <a:t>Nulidad de elección.</a:t>
            </a:r>
          </a:p>
          <a:p>
            <a:pPr>
              <a:buFont typeface="Wingdings" panose="05000000000000000000" pitchFamily="2" charset="2"/>
              <a:buChar char="q"/>
            </a:pPr>
            <a:r>
              <a:rPr lang="es-MX" sz="6200" b="1" dirty="0" smtClean="0">
                <a:effectLst>
                  <a:outerShdw blurRad="38100" dist="38100" dir="2700000" algn="tl">
                    <a:srgbClr val="000000">
                      <a:alpha val="43137"/>
                    </a:srgbClr>
                  </a:outerShdw>
                </a:effectLst>
              </a:rPr>
              <a:t>Otros aspectos a considerar.</a:t>
            </a:r>
          </a:p>
          <a:p>
            <a:pPr marL="0" indent="0">
              <a:buNone/>
            </a:pPr>
            <a:endParaRPr lang="es-MX" dirty="0" smtClean="0"/>
          </a:p>
          <a:p>
            <a:pPr marL="0" indent="0">
              <a:buNone/>
            </a:pPr>
            <a:endParaRPr lang="es-MX" dirty="0" smtClean="0"/>
          </a:p>
          <a:p>
            <a:pPr>
              <a:buFont typeface="Wingdings" panose="05000000000000000000" pitchFamily="2" charset="2"/>
              <a:buChar char="q"/>
            </a:pPr>
            <a:endParaRPr lang="es-MX" dirty="0" smtClean="0"/>
          </a:p>
          <a:p>
            <a:pPr marL="0" indent="0">
              <a:buNone/>
            </a:pPr>
            <a:endParaRPr lang="es-MX" dirty="0"/>
          </a:p>
        </p:txBody>
      </p:sp>
    </p:spTree>
    <p:extLst>
      <p:ext uri="{BB962C8B-B14F-4D97-AF65-F5344CB8AC3E}">
        <p14:creationId xmlns:p14="http://schemas.microsoft.com/office/powerpoint/2010/main" val="45158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207" y="162791"/>
            <a:ext cx="8596668" cy="658091"/>
          </a:xfrm>
        </p:spPr>
        <p:txBody>
          <a:bodyPr/>
          <a:lstStyle/>
          <a:p>
            <a:pPr algn="ctr"/>
            <a:r>
              <a:rPr lang="es-MX" dirty="0"/>
              <a:t>SUP-REP-611/2018 Y ACUMULADOS </a:t>
            </a:r>
          </a:p>
        </p:txBody>
      </p:sp>
      <p:sp>
        <p:nvSpPr>
          <p:cNvPr id="3" name="Marcador de contenido 2"/>
          <p:cNvSpPr>
            <a:spLocks noGrp="1"/>
          </p:cNvSpPr>
          <p:nvPr>
            <p:ph idx="1"/>
          </p:nvPr>
        </p:nvSpPr>
        <p:spPr>
          <a:xfrm>
            <a:off x="166254" y="955964"/>
            <a:ext cx="9975274" cy="5185784"/>
          </a:xfrm>
        </p:spPr>
        <p:txBody>
          <a:bodyPr>
            <a:normAutofit/>
          </a:bodyPr>
          <a:lstStyle/>
          <a:p>
            <a:pPr marL="0" indent="0" algn="just">
              <a:buNone/>
            </a:pPr>
            <a:endParaRPr lang="es-MX" dirty="0"/>
          </a:p>
          <a:p>
            <a:pPr marL="0" indent="0" algn="just">
              <a:buNone/>
            </a:pPr>
            <a:endParaRPr lang="es-MX" sz="1400" dirty="0" smtClean="0"/>
          </a:p>
          <a:p>
            <a:pPr marL="0" indent="0" algn="just">
              <a:buNone/>
            </a:pPr>
            <a:r>
              <a:rPr lang="es-MX" sz="2800" dirty="0" smtClean="0"/>
              <a:t>(…) </a:t>
            </a:r>
            <a:r>
              <a:rPr lang="es-MX" sz="2800" b="1" u="sng" dirty="0" smtClean="0">
                <a:effectLst>
                  <a:outerShdw blurRad="38100" dist="38100" dir="2700000" algn="tl">
                    <a:srgbClr val="000000">
                      <a:alpha val="43137"/>
                    </a:srgbClr>
                  </a:outerShdw>
                </a:effectLst>
              </a:rPr>
              <a:t>para </a:t>
            </a:r>
            <a:r>
              <a:rPr lang="es-MX" sz="2800" b="1" u="sng" dirty="0">
                <a:effectLst>
                  <a:outerShdw blurRad="38100" dist="38100" dir="2700000" algn="tl">
                    <a:srgbClr val="000000">
                      <a:alpha val="43137"/>
                    </a:srgbClr>
                  </a:outerShdw>
                </a:effectLst>
              </a:rPr>
              <a:t>fincar responsabilidad a un usuario </a:t>
            </a:r>
            <a:r>
              <a:rPr lang="es-MX" sz="2800" dirty="0"/>
              <a:t>de redes sociales que haya difundido, información originalmente publicada por un tercero (</a:t>
            </a:r>
            <a:r>
              <a:rPr lang="es-MX" sz="2800" dirty="0" err="1"/>
              <a:t>retuitear</a:t>
            </a:r>
            <a:r>
              <a:rPr lang="es-MX" sz="2800" dirty="0"/>
              <a:t> o compartir publicaciones), también </a:t>
            </a:r>
            <a:r>
              <a:rPr lang="es-MX" sz="2800" b="1" i="1" u="sng" dirty="0">
                <a:effectLst>
                  <a:outerShdw blurRad="38100" dist="38100" dir="2700000" algn="tl">
                    <a:srgbClr val="000000">
                      <a:alpha val="43137"/>
                    </a:srgbClr>
                  </a:outerShdw>
                </a:effectLst>
              </a:rPr>
              <a:t>resulta necesario derrotar la presunción de publicación espontanea</a:t>
            </a:r>
            <a:r>
              <a:rPr lang="es-MX" sz="2800" dirty="0"/>
              <a:t>, con elementos idóneos y suficientes, que permitan acreditar que el difusor del mensaje con contenido de terceros, es el autor del contenido reprochado, o que haya tenido alguna participación en el mismo, </a:t>
            </a:r>
            <a:r>
              <a:rPr lang="es-MX" sz="2800" b="1" i="1" u="sng" dirty="0">
                <a:effectLst>
                  <a:outerShdw blurRad="38100" dist="38100" dir="2700000" algn="tl">
                    <a:srgbClr val="000000">
                      <a:alpha val="43137"/>
                    </a:srgbClr>
                  </a:outerShdw>
                </a:effectLst>
              </a:rPr>
              <a:t>es decir, que se trató de una conducta planeada.</a:t>
            </a:r>
          </a:p>
        </p:txBody>
      </p:sp>
    </p:spTree>
    <p:extLst>
      <p:ext uri="{BB962C8B-B14F-4D97-AF65-F5344CB8AC3E}">
        <p14:creationId xmlns:p14="http://schemas.microsoft.com/office/powerpoint/2010/main" val="3149240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2509" y="1070265"/>
            <a:ext cx="9414164" cy="4534680"/>
          </a:xfrm>
        </p:spPr>
        <p:txBody>
          <a:bodyPr/>
          <a:lstStyle/>
          <a:p>
            <a:pPr marL="0" indent="0" algn="ctr">
              <a:buNone/>
            </a:pPr>
            <a:endParaRPr lang="es-MX" sz="3200" dirty="0" smtClean="0">
              <a:solidFill>
                <a:srgbClr val="4A66AC"/>
              </a:solidFill>
              <a:ea typeface="+mj-ea"/>
              <a:cs typeface="+mj-cs"/>
            </a:endParaRPr>
          </a:p>
          <a:p>
            <a:pPr marL="0" indent="0" algn="ctr">
              <a:buNone/>
            </a:pPr>
            <a:endParaRPr lang="es-MX" sz="3200" dirty="0">
              <a:solidFill>
                <a:srgbClr val="4A66AC"/>
              </a:solidFill>
              <a:ea typeface="+mj-ea"/>
              <a:cs typeface="+mj-cs"/>
            </a:endParaRPr>
          </a:p>
          <a:p>
            <a:pPr marL="0" indent="0" algn="ctr">
              <a:buNone/>
            </a:pPr>
            <a:r>
              <a:rPr lang="es-MX" sz="4000" dirty="0" smtClean="0">
                <a:solidFill>
                  <a:srgbClr val="4A66AC"/>
                </a:solidFill>
                <a:ea typeface="+mj-ea"/>
                <a:cs typeface="+mj-cs"/>
              </a:rPr>
              <a:t>REDES </a:t>
            </a:r>
            <a:r>
              <a:rPr lang="es-MX" sz="4000" dirty="0">
                <a:solidFill>
                  <a:srgbClr val="4A66AC"/>
                </a:solidFill>
                <a:ea typeface="+mj-ea"/>
                <a:cs typeface="+mj-cs"/>
              </a:rPr>
              <a:t>SOCIALES EN MATERIA ELECTORAL</a:t>
            </a:r>
            <a:br>
              <a:rPr lang="es-MX" sz="4000" dirty="0">
                <a:solidFill>
                  <a:srgbClr val="4A66AC"/>
                </a:solidFill>
                <a:ea typeface="+mj-ea"/>
                <a:cs typeface="+mj-cs"/>
              </a:rPr>
            </a:br>
            <a:r>
              <a:rPr lang="es-MX" sz="4000" dirty="0" smtClean="0">
                <a:solidFill>
                  <a:srgbClr val="4A66AC"/>
                </a:solidFill>
                <a:ea typeface="+mj-ea"/>
                <a:cs typeface="+mj-cs"/>
              </a:rPr>
              <a:t>PRECEENTES RELEVANTES. </a:t>
            </a:r>
            <a:endParaRPr lang="es-MX" sz="4000" dirty="0"/>
          </a:p>
        </p:txBody>
      </p:sp>
    </p:spTree>
    <p:extLst>
      <p:ext uri="{BB962C8B-B14F-4D97-AF65-F5344CB8AC3E}">
        <p14:creationId xmlns:p14="http://schemas.microsoft.com/office/powerpoint/2010/main" val="1780049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207" y="193963"/>
            <a:ext cx="8596668" cy="1320800"/>
          </a:xfrm>
        </p:spPr>
        <p:txBody>
          <a:bodyPr>
            <a:normAutofit/>
          </a:bodyPr>
          <a:lstStyle/>
          <a:p>
            <a:pPr algn="ctr"/>
            <a:r>
              <a:rPr lang="es-MX" sz="2800" dirty="0"/>
              <a:t>REDES SOCIALES EN MATERIA ELECTORAL</a:t>
            </a:r>
            <a:br>
              <a:rPr lang="es-MX" sz="2800" dirty="0"/>
            </a:br>
            <a:r>
              <a:rPr lang="es-MX" sz="2800" dirty="0" smtClean="0"/>
              <a:t>PRECEDENTES </a:t>
            </a:r>
            <a:r>
              <a:rPr lang="es-MX" sz="2800" dirty="0"/>
              <a:t>RELEVANTES</a:t>
            </a:r>
          </a:p>
        </p:txBody>
      </p:sp>
      <p:sp>
        <p:nvSpPr>
          <p:cNvPr id="3" name="Marcador de contenido 2"/>
          <p:cNvSpPr>
            <a:spLocks noGrp="1"/>
          </p:cNvSpPr>
          <p:nvPr>
            <p:ph idx="1"/>
          </p:nvPr>
        </p:nvSpPr>
        <p:spPr>
          <a:xfrm>
            <a:off x="457200" y="1514763"/>
            <a:ext cx="9175173" cy="4937992"/>
          </a:xfrm>
        </p:spPr>
        <p:txBody>
          <a:bodyPr>
            <a:normAutofit/>
          </a:bodyPr>
          <a:lstStyle/>
          <a:p>
            <a:pPr marL="0" indent="0" algn="ctr">
              <a:buNone/>
            </a:pPr>
            <a:endParaRPr lang="es-MX" sz="3600" dirty="0"/>
          </a:p>
          <a:p>
            <a:pPr marL="0" indent="0" algn="ctr">
              <a:buNone/>
            </a:pPr>
            <a:r>
              <a:rPr lang="es-MX" sz="4000" dirty="0" smtClean="0">
                <a:effectLst>
                  <a:outerShdw blurRad="38100" dist="38100" dir="2700000" algn="tl">
                    <a:srgbClr val="000000">
                      <a:alpha val="43137"/>
                    </a:srgbClr>
                  </a:outerShdw>
                </a:effectLst>
              </a:rPr>
              <a:t>SUP-REP-16/2016 </a:t>
            </a:r>
            <a:r>
              <a:rPr lang="es-MX" sz="4000" dirty="0">
                <a:effectLst>
                  <a:outerShdw blurRad="38100" dist="38100" dir="2700000" algn="tl">
                    <a:srgbClr val="000000">
                      <a:alpha val="43137"/>
                    </a:srgbClr>
                  </a:outerShdw>
                </a:effectLst>
              </a:rPr>
              <a:t>Y SUP-REP-22/2016 Acumulados (Caso </a:t>
            </a:r>
            <a:r>
              <a:rPr lang="es-MX" sz="4000" dirty="0" smtClean="0">
                <a:effectLst>
                  <a:outerShdw blurRad="38100" dist="38100" dir="2700000" algn="tl">
                    <a:srgbClr val="000000">
                      <a:alpha val="43137"/>
                    </a:srgbClr>
                  </a:outerShdw>
                </a:effectLst>
              </a:rPr>
              <a:t>“Vamos </a:t>
            </a:r>
            <a:r>
              <a:rPr lang="es-MX" sz="4000" dirty="0">
                <a:effectLst>
                  <a:outerShdw blurRad="38100" dist="38100" dir="2700000" algn="tl">
                    <a:srgbClr val="000000">
                      <a:alpha val="43137"/>
                    </a:srgbClr>
                  </a:outerShdw>
                </a:effectLst>
              </a:rPr>
              <a:t>con los </a:t>
            </a:r>
            <a:r>
              <a:rPr lang="es-MX" sz="4000" dirty="0" smtClean="0">
                <a:effectLst>
                  <a:outerShdw blurRad="38100" dist="38100" dir="2700000" algn="tl">
                    <a:srgbClr val="000000">
                      <a:alpha val="43137"/>
                    </a:srgbClr>
                  </a:outerShdw>
                </a:effectLst>
              </a:rPr>
              <a:t>Verdes”. </a:t>
            </a:r>
            <a:r>
              <a:rPr lang="es-MX" sz="4000" dirty="0">
                <a:effectLst>
                  <a:outerShdw blurRad="38100" dist="38100" dir="2700000" algn="tl">
                    <a:srgbClr val="000000">
                      <a:alpha val="43137"/>
                    </a:srgbClr>
                  </a:outerShdw>
                </a:effectLst>
              </a:rPr>
              <a:t>Difusión de Tweets de famosos en veda electoral).</a:t>
            </a:r>
          </a:p>
        </p:txBody>
      </p:sp>
    </p:spTree>
    <p:extLst>
      <p:ext uri="{BB962C8B-B14F-4D97-AF65-F5344CB8AC3E}">
        <p14:creationId xmlns:p14="http://schemas.microsoft.com/office/powerpoint/2010/main" val="3812350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1080" y="110836"/>
            <a:ext cx="8596668" cy="699655"/>
          </a:xfrm>
        </p:spPr>
        <p:txBody>
          <a:bodyPr>
            <a:normAutofit fontScale="90000"/>
          </a:bodyPr>
          <a:lstStyle/>
          <a:p>
            <a:pPr algn="ctr"/>
            <a:r>
              <a:rPr lang="es-MX" sz="2000" dirty="0"/>
              <a:t>REDES SOCIALES EN MATERIA ELECTORAL</a:t>
            </a:r>
            <a:br>
              <a:rPr lang="es-MX" sz="2000" dirty="0"/>
            </a:br>
            <a:r>
              <a:rPr lang="es-MX" sz="2000" dirty="0" smtClean="0"/>
              <a:t>PRECEDENTES </a:t>
            </a:r>
            <a:r>
              <a:rPr lang="es-MX" sz="2000" dirty="0"/>
              <a:t>RELEVANTES</a:t>
            </a:r>
          </a:p>
        </p:txBody>
      </p:sp>
      <p:pic>
        <p:nvPicPr>
          <p:cNvPr id="4" name="Marcador de contenido 3"/>
          <p:cNvPicPr>
            <a:picLocks noGrp="1" noChangeAspect="1"/>
          </p:cNvPicPr>
          <p:nvPr>
            <p:ph idx="1"/>
          </p:nvPr>
        </p:nvPicPr>
        <p:blipFill>
          <a:blip r:embed="rId2"/>
          <a:stretch>
            <a:fillRect/>
          </a:stretch>
        </p:blipFill>
        <p:spPr>
          <a:xfrm>
            <a:off x="103910" y="810491"/>
            <a:ext cx="10359735" cy="5850082"/>
          </a:xfrm>
          <a:prstGeom prst="rect">
            <a:avLst/>
          </a:prstGeom>
        </p:spPr>
      </p:pic>
    </p:spTree>
    <p:extLst>
      <p:ext uri="{BB962C8B-B14F-4D97-AF65-F5344CB8AC3E}">
        <p14:creationId xmlns:p14="http://schemas.microsoft.com/office/powerpoint/2010/main" val="3403469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0055"/>
            <a:ext cx="8596668" cy="803563"/>
          </a:xfrm>
        </p:spPr>
        <p:txBody>
          <a:bodyPr>
            <a:normAutofit fontScale="90000"/>
          </a:bodyPr>
          <a:lstStyle/>
          <a:p>
            <a:pPr algn="ctr"/>
            <a:r>
              <a:rPr lang="es-MX" sz="2400" dirty="0"/>
              <a:t>REDES SOCIALES EN MATERIA ELECTORAL</a:t>
            </a:r>
            <a:br>
              <a:rPr lang="es-MX" sz="2400" dirty="0"/>
            </a:br>
            <a:r>
              <a:rPr lang="es-MX" sz="2400" dirty="0"/>
              <a:t>PRECEDENTES RELEVANTES</a:t>
            </a:r>
          </a:p>
        </p:txBody>
      </p:sp>
      <p:pic>
        <p:nvPicPr>
          <p:cNvPr id="4" name="Marcador de contenido 3"/>
          <p:cNvPicPr>
            <a:picLocks noGrp="1" noChangeAspect="1"/>
          </p:cNvPicPr>
          <p:nvPr>
            <p:ph idx="1"/>
          </p:nvPr>
        </p:nvPicPr>
        <p:blipFill>
          <a:blip r:embed="rId2"/>
          <a:stretch>
            <a:fillRect/>
          </a:stretch>
        </p:blipFill>
        <p:spPr>
          <a:xfrm>
            <a:off x="904009" y="1655712"/>
            <a:ext cx="8063345" cy="3786842"/>
          </a:xfrm>
          <a:prstGeom prst="rect">
            <a:avLst/>
          </a:prstGeom>
        </p:spPr>
      </p:pic>
    </p:spTree>
    <p:extLst>
      <p:ext uri="{BB962C8B-B14F-4D97-AF65-F5344CB8AC3E}">
        <p14:creationId xmlns:p14="http://schemas.microsoft.com/office/powerpoint/2010/main" val="2921284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0445"/>
            <a:ext cx="8596668" cy="824346"/>
          </a:xfrm>
        </p:spPr>
        <p:txBody>
          <a:bodyPr>
            <a:normAutofit/>
          </a:bodyPr>
          <a:lstStyle/>
          <a:p>
            <a:pPr algn="ctr"/>
            <a:r>
              <a:rPr lang="es-MX" sz="2400" dirty="0"/>
              <a:t>REDES SOCIALES EN MATERIA ELECTORAL</a:t>
            </a:r>
            <a:br>
              <a:rPr lang="es-MX" sz="2400" dirty="0"/>
            </a:br>
            <a:r>
              <a:rPr lang="es-MX" sz="2400" dirty="0"/>
              <a:t>PRECEDENTES RELEVANTES</a:t>
            </a:r>
          </a:p>
        </p:txBody>
      </p:sp>
      <p:sp>
        <p:nvSpPr>
          <p:cNvPr id="3" name="Marcador de contenido 2"/>
          <p:cNvSpPr>
            <a:spLocks noGrp="1"/>
          </p:cNvSpPr>
          <p:nvPr>
            <p:ph idx="1"/>
          </p:nvPr>
        </p:nvSpPr>
        <p:spPr>
          <a:xfrm>
            <a:off x="259774" y="924791"/>
            <a:ext cx="10297390" cy="5621482"/>
          </a:xfrm>
        </p:spPr>
        <p:txBody>
          <a:bodyPr>
            <a:normAutofit/>
          </a:bodyPr>
          <a:lstStyle/>
          <a:p>
            <a:pPr marL="0" indent="0">
              <a:buNone/>
            </a:pPr>
            <a:endParaRPr lang="es-MX" sz="1200" dirty="0" smtClean="0"/>
          </a:p>
          <a:p>
            <a:pPr algn="just">
              <a:buFont typeface="Wingdings" panose="05000000000000000000" pitchFamily="2" charset="2"/>
              <a:buChar char="Ø"/>
            </a:pPr>
            <a:r>
              <a:rPr lang="es-MX" sz="2400" dirty="0" smtClean="0"/>
              <a:t>(…) se </a:t>
            </a:r>
            <a:r>
              <a:rPr lang="es-MX" sz="2400" dirty="0"/>
              <a:t>benefició ilegalmente por la implementación de una estrategia propagandística consistente en la </a:t>
            </a:r>
            <a:r>
              <a:rPr lang="es-MX" sz="2400" b="1" u="sng" dirty="0">
                <a:effectLst>
                  <a:outerShdw blurRad="38100" dist="38100" dir="2700000" algn="tl">
                    <a:srgbClr val="000000">
                      <a:alpha val="43137"/>
                    </a:srgbClr>
                  </a:outerShdw>
                </a:effectLst>
              </a:rPr>
              <a:t>publicación concertada </a:t>
            </a:r>
            <a:r>
              <a:rPr lang="es-MX" sz="2400" dirty="0"/>
              <a:t>de múltiples tweets </a:t>
            </a:r>
            <a:r>
              <a:rPr lang="es-MX" sz="2400" b="1" u="sng" dirty="0">
                <a:effectLst>
                  <a:outerShdw blurRad="38100" dist="38100" dir="2700000" algn="tl">
                    <a:srgbClr val="000000">
                      <a:alpha val="43137"/>
                    </a:srgbClr>
                  </a:outerShdw>
                </a:effectLst>
              </a:rPr>
              <a:t>vinculados con la plataforma electoral </a:t>
            </a:r>
            <a:r>
              <a:rPr lang="es-MX" sz="2400" dirty="0"/>
              <a:t>de dicho partido político </a:t>
            </a:r>
            <a:r>
              <a:rPr lang="es-MX" sz="2400" b="1" u="sng" dirty="0">
                <a:effectLst>
                  <a:outerShdw blurRad="38100" dist="38100" dir="2700000" algn="tl">
                    <a:srgbClr val="000000">
                      <a:alpha val="43137"/>
                    </a:srgbClr>
                  </a:outerShdw>
                </a:effectLst>
              </a:rPr>
              <a:t>durante la veda </a:t>
            </a:r>
            <a:r>
              <a:rPr lang="es-MX" sz="2400" b="1" u="sng" dirty="0" smtClean="0">
                <a:effectLst>
                  <a:outerShdw blurRad="38100" dist="38100" dir="2700000" algn="tl">
                    <a:srgbClr val="000000">
                      <a:alpha val="43137"/>
                    </a:srgbClr>
                  </a:outerShdw>
                </a:effectLst>
              </a:rPr>
              <a:t>electoral</a:t>
            </a:r>
            <a:r>
              <a:rPr lang="es-MX" sz="2400" dirty="0" smtClean="0"/>
              <a:t>.</a:t>
            </a:r>
          </a:p>
          <a:p>
            <a:pPr marL="0" indent="0">
              <a:buNone/>
            </a:pPr>
            <a:endParaRPr lang="es-MX" sz="1200" dirty="0"/>
          </a:p>
          <a:p>
            <a:pPr algn="just">
              <a:buFont typeface="Wingdings" panose="05000000000000000000" pitchFamily="2" charset="2"/>
              <a:buChar char="Ø"/>
            </a:pPr>
            <a:r>
              <a:rPr lang="es-MX" sz="2400" dirty="0" smtClean="0"/>
              <a:t>(...) </a:t>
            </a:r>
            <a:r>
              <a:rPr lang="es-MX" sz="2400" b="1" u="sng" dirty="0" smtClean="0">
                <a:effectLst>
                  <a:outerShdw blurRad="38100" dist="38100" dir="2700000" algn="tl">
                    <a:srgbClr val="000000">
                      <a:alpha val="43137"/>
                    </a:srgbClr>
                  </a:outerShdw>
                </a:effectLst>
              </a:rPr>
              <a:t>los involucrados </a:t>
            </a:r>
            <a:r>
              <a:rPr lang="es-MX" sz="2400" b="1" u="sng" dirty="0">
                <a:effectLst>
                  <a:outerShdw blurRad="38100" dist="38100" dir="2700000" algn="tl">
                    <a:srgbClr val="000000">
                      <a:alpha val="43137"/>
                    </a:srgbClr>
                  </a:outerShdw>
                </a:effectLst>
              </a:rPr>
              <a:t>son personajes famosos </a:t>
            </a:r>
            <a:r>
              <a:rPr lang="es-MX" sz="2400" dirty="0"/>
              <a:t>o con fama pública, </a:t>
            </a:r>
            <a:r>
              <a:rPr lang="es-MX" sz="2400" dirty="0" smtClean="0"/>
              <a:t>(22) del </a:t>
            </a:r>
            <a:r>
              <a:rPr lang="es-MX" sz="2400" dirty="0"/>
              <a:t>ámbito deportivo, musical o de espectáculos, pues así se advierte del perfil que aparece en sus propias cuentas de </a:t>
            </a:r>
            <a:r>
              <a:rPr lang="es-MX" sz="2400" dirty="0" smtClean="0"/>
              <a:t>Twitter.</a:t>
            </a:r>
          </a:p>
          <a:p>
            <a:pPr marL="0" indent="0" algn="just">
              <a:buNone/>
            </a:pPr>
            <a:endParaRPr lang="es-MX" sz="2400" dirty="0" smtClean="0"/>
          </a:p>
          <a:p>
            <a:pPr algn="just">
              <a:buFont typeface="Wingdings" panose="05000000000000000000" pitchFamily="2" charset="2"/>
              <a:buChar char="Ø"/>
            </a:pPr>
            <a:r>
              <a:rPr lang="es-MX" sz="2400" dirty="0" smtClean="0"/>
              <a:t>(…) es </a:t>
            </a:r>
            <a:r>
              <a:rPr lang="es-MX" sz="2400" b="1" u="sng" dirty="0">
                <a:effectLst>
                  <a:outerShdw blurRad="38100" dist="38100" dir="2700000" algn="tl">
                    <a:srgbClr val="000000">
                      <a:alpha val="43137"/>
                    </a:srgbClr>
                  </a:outerShdw>
                </a:effectLst>
              </a:rPr>
              <a:t>necesario </a:t>
            </a:r>
            <a:r>
              <a:rPr lang="es-MX" sz="2400" b="1" u="sng" dirty="0" smtClean="0">
                <a:effectLst>
                  <a:outerShdw blurRad="38100" dist="38100" dir="2700000" algn="tl">
                    <a:srgbClr val="000000">
                      <a:alpha val="43137"/>
                    </a:srgbClr>
                  </a:outerShdw>
                </a:effectLst>
              </a:rPr>
              <a:t>analizar </a:t>
            </a:r>
            <a:r>
              <a:rPr lang="es-MX" sz="2400" b="1" u="sng" dirty="0">
                <a:effectLst>
                  <a:outerShdw blurRad="38100" dist="38100" dir="2700000" algn="tl">
                    <a:srgbClr val="000000">
                      <a:alpha val="43137"/>
                    </a:srgbClr>
                  </a:outerShdw>
                </a:effectLst>
              </a:rPr>
              <a:t>el contenido de tales mensajes </a:t>
            </a:r>
            <a:r>
              <a:rPr lang="es-MX" sz="2400" dirty="0"/>
              <a:t>a partir </a:t>
            </a:r>
            <a:r>
              <a:rPr lang="es-MX" sz="2400" dirty="0" smtClean="0"/>
              <a:t>del </a:t>
            </a:r>
            <a:r>
              <a:rPr lang="es-MX" sz="2400" b="1" u="sng" dirty="0" smtClean="0">
                <a:effectLst>
                  <a:outerShdw blurRad="38100" dist="38100" dir="2700000" algn="tl">
                    <a:srgbClr val="000000">
                      <a:alpha val="43137"/>
                    </a:srgbClr>
                  </a:outerShdw>
                </a:effectLst>
              </a:rPr>
              <a:t>contexto en que se emitieron</a:t>
            </a:r>
            <a:r>
              <a:rPr lang="es-MX" sz="2400" dirty="0" smtClean="0"/>
              <a:t>, </a:t>
            </a:r>
            <a:r>
              <a:rPr lang="es-MX" sz="2400" dirty="0"/>
              <a:t>a fin de determinar si es posible inferir que existe una colaboración –contratada, pagada o pactada– en beneficio del </a:t>
            </a:r>
            <a:r>
              <a:rPr lang="es-MX" sz="2400" dirty="0" smtClean="0"/>
              <a:t>partido.</a:t>
            </a:r>
          </a:p>
          <a:p>
            <a:pPr algn="just">
              <a:buFont typeface="Wingdings" panose="05000000000000000000" pitchFamily="2" charset="2"/>
              <a:buChar char="Ø"/>
            </a:pPr>
            <a:endParaRPr lang="es-MX" sz="2400" dirty="0" smtClean="0"/>
          </a:p>
          <a:p>
            <a:pPr algn="just">
              <a:buFont typeface="Wingdings" panose="05000000000000000000" pitchFamily="2" charset="2"/>
              <a:buChar char="Ø"/>
            </a:pPr>
            <a:endParaRPr lang="es-MX" sz="2400" dirty="0" smtClean="0"/>
          </a:p>
          <a:p>
            <a:pPr algn="just">
              <a:buFont typeface="Wingdings" panose="05000000000000000000" pitchFamily="2" charset="2"/>
              <a:buChar char="Ø"/>
            </a:pPr>
            <a:endParaRPr lang="es-MX" sz="2400" dirty="0"/>
          </a:p>
        </p:txBody>
      </p:sp>
    </p:spTree>
    <p:extLst>
      <p:ext uri="{BB962C8B-B14F-4D97-AF65-F5344CB8AC3E}">
        <p14:creationId xmlns:p14="http://schemas.microsoft.com/office/powerpoint/2010/main" val="2286697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8990" y="0"/>
            <a:ext cx="9819409" cy="720436"/>
          </a:xfrm>
        </p:spPr>
        <p:txBody>
          <a:bodyPr>
            <a:normAutofit/>
          </a:bodyPr>
          <a:lstStyle/>
          <a:p>
            <a:pPr algn="ctr"/>
            <a:r>
              <a:rPr lang="es-MX" sz="2000" dirty="0"/>
              <a:t>REDES SOCIALES EN MATERIA ELECTORAL</a:t>
            </a:r>
            <a:br>
              <a:rPr lang="es-MX" sz="2000" dirty="0"/>
            </a:br>
            <a:r>
              <a:rPr lang="es-MX" sz="2000" dirty="0"/>
              <a:t>PRECEDENTES RELEVANTES</a:t>
            </a:r>
          </a:p>
        </p:txBody>
      </p:sp>
      <p:sp>
        <p:nvSpPr>
          <p:cNvPr id="3" name="Marcador de contenido 2"/>
          <p:cNvSpPr>
            <a:spLocks noGrp="1"/>
          </p:cNvSpPr>
          <p:nvPr>
            <p:ph idx="1"/>
          </p:nvPr>
        </p:nvSpPr>
        <p:spPr>
          <a:xfrm>
            <a:off x="238991" y="1143000"/>
            <a:ext cx="9819409" cy="4898362"/>
          </a:xfrm>
        </p:spPr>
        <p:txBody>
          <a:bodyPr>
            <a:normAutofit/>
          </a:bodyPr>
          <a:lstStyle/>
          <a:p>
            <a:pPr marL="0" indent="0" algn="just">
              <a:buNone/>
            </a:pPr>
            <a:endParaRPr lang="es-MX" sz="1400" dirty="0"/>
          </a:p>
          <a:p>
            <a:pPr algn="just">
              <a:buFont typeface="Wingdings" panose="05000000000000000000" pitchFamily="2" charset="2"/>
              <a:buChar char="Ø"/>
            </a:pPr>
            <a:r>
              <a:rPr lang="es-MX" sz="2400" dirty="0" smtClean="0"/>
              <a:t>(…) </a:t>
            </a:r>
            <a:r>
              <a:rPr lang="es-MX" sz="2400" b="1" u="sng" dirty="0" smtClean="0">
                <a:effectLst>
                  <a:outerShdw blurRad="38100" dist="38100" dir="2700000" algn="tl">
                    <a:srgbClr val="000000">
                      <a:alpha val="43137"/>
                    </a:srgbClr>
                  </a:outerShdw>
                </a:effectLst>
              </a:rPr>
              <a:t>supuesto </a:t>
            </a:r>
            <a:r>
              <a:rPr lang="es-MX" sz="2400" b="1" u="sng" dirty="0">
                <a:effectLst>
                  <a:outerShdw blurRad="38100" dist="38100" dir="2700000" algn="tl">
                    <a:srgbClr val="000000">
                      <a:alpha val="43137"/>
                    </a:srgbClr>
                  </a:outerShdw>
                </a:effectLst>
              </a:rPr>
              <a:t>de fraude a la ley</a:t>
            </a:r>
            <a:r>
              <a:rPr lang="es-MX" sz="2400" dirty="0"/>
              <a:t>, a través del cual un partido político o candidato participen en una </a:t>
            </a:r>
            <a:r>
              <a:rPr lang="es-MX" sz="2400" u="sng" dirty="0">
                <a:effectLst>
                  <a:outerShdw blurRad="38100" dist="38100" dir="2700000" algn="tl">
                    <a:srgbClr val="000000">
                      <a:alpha val="43137"/>
                    </a:srgbClr>
                  </a:outerShdw>
                </a:effectLst>
              </a:rPr>
              <a:t>estrategia propagandística para beneficiarse de la popularidad </a:t>
            </a:r>
            <a:r>
              <a:rPr lang="es-MX" sz="2400" dirty="0"/>
              <a:t>que tienen las personas </a:t>
            </a:r>
            <a:r>
              <a:rPr lang="es-MX" sz="2400" dirty="0" smtClean="0"/>
              <a:t>famosas.</a:t>
            </a:r>
          </a:p>
          <a:p>
            <a:pPr marL="0" indent="0" algn="just">
              <a:buNone/>
            </a:pPr>
            <a:endParaRPr lang="es-MX" sz="2400" dirty="0" smtClean="0"/>
          </a:p>
          <a:p>
            <a:pPr algn="just">
              <a:buFont typeface="Wingdings" panose="05000000000000000000" pitchFamily="2" charset="2"/>
              <a:buChar char="Ø"/>
            </a:pPr>
            <a:r>
              <a:rPr lang="es-MX" sz="2400" dirty="0" smtClean="0"/>
              <a:t>(…) debe </a:t>
            </a:r>
            <a:r>
              <a:rPr lang="es-MX" sz="2400" b="1" u="sng" dirty="0">
                <a:effectLst>
                  <a:outerShdw blurRad="38100" dist="38100" dir="2700000" algn="tl">
                    <a:srgbClr val="000000">
                      <a:alpha val="43137"/>
                    </a:srgbClr>
                  </a:outerShdw>
                </a:effectLst>
              </a:rPr>
              <a:t>analizarse el contenido de cada uno de los tweets </a:t>
            </a:r>
            <a:r>
              <a:rPr lang="es-MX" sz="2400" dirty="0"/>
              <a:t>denunciados, así como </a:t>
            </a:r>
            <a:r>
              <a:rPr lang="es-MX" sz="2400" b="1" u="sng" dirty="0">
                <a:effectLst>
                  <a:outerShdw blurRad="38100" dist="38100" dir="2700000" algn="tl">
                    <a:srgbClr val="000000">
                      <a:alpha val="43137"/>
                    </a:srgbClr>
                  </a:outerShdw>
                </a:effectLst>
              </a:rPr>
              <a:t>las circunstancias particulares que prevalecían al momento de su emisión </a:t>
            </a:r>
            <a:r>
              <a:rPr lang="es-MX" sz="2400" dirty="0"/>
              <a:t>y de </a:t>
            </a:r>
            <a:r>
              <a:rPr lang="es-MX" sz="2400" u="sng" dirty="0">
                <a:effectLst>
                  <a:outerShdw blurRad="38100" dist="38100" dir="2700000" algn="tl">
                    <a:srgbClr val="000000">
                      <a:alpha val="43137"/>
                    </a:srgbClr>
                  </a:outerShdw>
                </a:effectLst>
              </a:rPr>
              <a:t>las personas que los difundieron</a:t>
            </a:r>
            <a:endParaRPr lang="es-MX" sz="2400" u="sng" dirty="0" smtClean="0">
              <a:effectLst>
                <a:outerShdw blurRad="38100" dist="38100" dir="2700000" algn="tl">
                  <a:srgbClr val="000000">
                    <a:alpha val="43137"/>
                  </a:srgbClr>
                </a:outerShdw>
              </a:effectLst>
            </a:endParaRPr>
          </a:p>
          <a:p>
            <a:pPr marL="0" indent="0" algn="just">
              <a:buNone/>
            </a:pPr>
            <a:endParaRPr lang="es-MX" sz="2400" dirty="0"/>
          </a:p>
        </p:txBody>
      </p:sp>
    </p:spTree>
    <p:extLst>
      <p:ext uri="{BB962C8B-B14F-4D97-AF65-F5344CB8AC3E}">
        <p14:creationId xmlns:p14="http://schemas.microsoft.com/office/powerpoint/2010/main" val="1586869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4597" y="110836"/>
            <a:ext cx="8596668" cy="813955"/>
          </a:xfrm>
        </p:spPr>
        <p:txBody>
          <a:bodyPr>
            <a:normAutofit fontScale="90000"/>
          </a:bodyPr>
          <a:lstStyle/>
          <a:p>
            <a:pPr algn="ctr"/>
            <a:r>
              <a:rPr lang="es-MX" sz="2400" dirty="0"/>
              <a:t>REDES SOCIALES EN MATERIA ELECTORAL</a:t>
            </a:r>
            <a:br>
              <a:rPr lang="es-MX" sz="2400" dirty="0"/>
            </a:br>
            <a:r>
              <a:rPr lang="es-MX" sz="2400" dirty="0"/>
              <a:t>PRECEDENTES RELEVANTES</a:t>
            </a:r>
          </a:p>
        </p:txBody>
      </p:sp>
      <p:sp>
        <p:nvSpPr>
          <p:cNvPr id="3" name="Marcador de contenido 2"/>
          <p:cNvSpPr>
            <a:spLocks noGrp="1"/>
          </p:cNvSpPr>
          <p:nvPr>
            <p:ph idx="1"/>
          </p:nvPr>
        </p:nvSpPr>
        <p:spPr>
          <a:xfrm>
            <a:off x="259773" y="924791"/>
            <a:ext cx="9819409" cy="5704609"/>
          </a:xfrm>
        </p:spPr>
        <p:txBody>
          <a:bodyPr>
            <a:normAutofit/>
          </a:bodyPr>
          <a:lstStyle/>
          <a:p>
            <a:pPr marL="0" indent="0">
              <a:buNone/>
            </a:pPr>
            <a:r>
              <a:rPr lang="es-MX" sz="2800" b="1" u="sng" dirty="0">
                <a:effectLst>
                  <a:outerShdw blurRad="38100" dist="38100" dir="2700000" algn="tl">
                    <a:srgbClr val="000000">
                      <a:alpha val="43137"/>
                    </a:srgbClr>
                  </a:outerShdw>
                </a:effectLst>
              </a:rPr>
              <a:t>Elemento temporal.</a:t>
            </a:r>
          </a:p>
          <a:p>
            <a:pPr marL="0" indent="0">
              <a:buNone/>
            </a:pPr>
            <a:endParaRPr lang="es-MX" dirty="0"/>
          </a:p>
          <a:p>
            <a:pPr marL="0" indent="0" algn="just">
              <a:buNone/>
            </a:pPr>
            <a:r>
              <a:rPr lang="es-MX" sz="2400" dirty="0"/>
              <a:t>(…) los mensajes se difundieron en la red social denominada Twitter del cuatro al siete de junio del dos mil quince, esto es dentro del periodo de veda electoral.</a:t>
            </a:r>
          </a:p>
          <a:p>
            <a:pPr marL="0" indent="0">
              <a:buNone/>
            </a:pPr>
            <a:endParaRPr lang="es-MX" sz="1200" dirty="0" smtClean="0"/>
          </a:p>
          <a:p>
            <a:pPr marL="0" indent="0">
              <a:buNone/>
            </a:pPr>
            <a:r>
              <a:rPr lang="es-MX" sz="2800" b="1" u="sng" dirty="0">
                <a:effectLst>
                  <a:outerShdw blurRad="38100" dist="38100" dir="2700000" algn="tl">
                    <a:srgbClr val="000000">
                      <a:alpha val="43137"/>
                    </a:srgbClr>
                  </a:outerShdw>
                </a:effectLst>
              </a:rPr>
              <a:t>Elemento material</a:t>
            </a:r>
          </a:p>
          <a:p>
            <a:pPr marL="0" indent="0">
              <a:buNone/>
            </a:pPr>
            <a:endParaRPr lang="es-MX" dirty="0"/>
          </a:p>
          <a:p>
            <a:pPr marL="0" indent="0" algn="just">
              <a:buNone/>
            </a:pPr>
            <a:r>
              <a:rPr lang="es-MX" sz="2400" dirty="0"/>
              <a:t>(…) debe analizarse el contenido de los tweets </a:t>
            </a:r>
            <a:r>
              <a:rPr lang="es-MX" sz="2400" dirty="0" err="1"/>
              <a:t>tweets</a:t>
            </a:r>
            <a:r>
              <a:rPr lang="es-MX" sz="2400" dirty="0"/>
              <a:t> </a:t>
            </a:r>
            <a:r>
              <a:rPr lang="es-MX" sz="2400" dirty="0" smtClean="0"/>
              <a:t>para </a:t>
            </a:r>
            <a:r>
              <a:rPr lang="es-MX" sz="2400" dirty="0"/>
              <a:t>estar en condiciones de establecer si constituyeron manifestaciones aisladas y espontáneas </a:t>
            </a:r>
            <a:r>
              <a:rPr lang="es-MX" sz="2400" dirty="0" smtClean="0"/>
              <a:t>o </a:t>
            </a:r>
            <a:r>
              <a:rPr lang="es-MX" sz="2400" dirty="0"/>
              <a:t>bien, si </a:t>
            </a:r>
            <a:r>
              <a:rPr lang="es-MX" sz="2400" dirty="0" smtClean="0"/>
              <a:t>se </a:t>
            </a:r>
            <a:r>
              <a:rPr lang="es-MX" sz="2400" dirty="0"/>
              <a:t>trató de una estrategia sistematizada de difusión de propaganda electoral.</a:t>
            </a:r>
          </a:p>
          <a:p>
            <a:pPr marL="0" indent="0">
              <a:buNone/>
            </a:pPr>
            <a:endParaRPr lang="es-MX" dirty="0"/>
          </a:p>
        </p:txBody>
      </p:sp>
    </p:spTree>
    <p:extLst>
      <p:ext uri="{BB962C8B-B14F-4D97-AF65-F5344CB8AC3E}">
        <p14:creationId xmlns:p14="http://schemas.microsoft.com/office/powerpoint/2010/main" val="1449654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416" y="79663"/>
            <a:ext cx="8596668" cy="803564"/>
          </a:xfrm>
        </p:spPr>
        <p:txBody>
          <a:bodyPr>
            <a:normAutofit/>
          </a:bodyPr>
          <a:lstStyle/>
          <a:p>
            <a:pPr algn="ctr"/>
            <a:r>
              <a:rPr lang="es-MX" sz="2000" dirty="0"/>
              <a:t>REDES SOCIALES EN MATERIA ELECTORAL</a:t>
            </a:r>
            <a:br>
              <a:rPr lang="es-MX" sz="2000" dirty="0"/>
            </a:br>
            <a:r>
              <a:rPr lang="es-MX" sz="2000" dirty="0"/>
              <a:t>PRECEDENTES RELEVANTES</a:t>
            </a:r>
          </a:p>
        </p:txBody>
      </p:sp>
      <p:sp>
        <p:nvSpPr>
          <p:cNvPr id="3" name="Marcador de contenido 2"/>
          <p:cNvSpPr>
            <a:spLocks noGrp="1"/>
          </p:cNvSpPr>
          <p:nvPr>
            <p:ph idx="1"/>
          </p:nvPr>
        </p:nvSpPr>
        <p:spPr>
          <a:xfrm>
            <a:off x="218209" y="1330035"/>
            <a:ext cx="9601200" cy="5033445"/>
          </a:xfrm>
        </p:spPr>
        <p:txBody>
          <a:bodyPr>
            <a:normAutofit/>
          </a:bodyPr>
          <a:lstStyle/>
          <a:p>
            <a:pPr>
              <a:buFont typeface="Wingdings" panose="05000000000000000000" pitchFamily="2" charset="2"/>
              <a:buChar char="Ø"/>
            </a:pPr>
            <a:r>
              <a:rPr lang="es-MX" sz="2800" dirty="0" smtClean="0"/>
              <a:t>Tweets </a:t>
            </a:r>
            <a:r>
              <a:rPr lang="es-MX" sz="2800" dirty="0"/>
              <a:t>relacionados con las propuestas de </a:t>
            </a:r>
            <a:r>
              <a:rPr lang="es-MX" sz="2800" dirty="0" smtClean="0"/>
              <a:t>campaña.</a:t>
            </a:r>
          </a:p>
          <a:p>
            <a:pPr marL="0" indent="0">
              <a:buNone/>
            </a:pPr>
            <a:endParaRPr lang="es-MX" sz="1000" dirty="0" smtClean="0"/>
          </a:p>
          <a:p>
            <a:pPr>
              <a:buFont typeface="Wingdings" panose="05000000000000000000" pitchFamily="2" charset="2"/>
              <a:buChar char="Ø"/>
            </a:pPr>
            <a:r>
              <a:rPr lang="es-MX" sz="2800" dirty="0"/>
              <a:t>Todos </a:t>
            </a:r>
            <a:r>
              <a:rPr lang="es-MX" sz="2800" dirty="0" smtClean="0"/>
              <a:t>fueron </a:t>
            </a:r>
            <a:r>
              <a:rPr lang="es-MX" sz="2800" dirty="0"/>
              <a:t>emitidos por personas </a:t>
            </a:r>
            <a:r>
              <a:rPr lang="es-MX" sz="2800" dirty="0" smtClean="0"/>
              <a:t>famosas.</a:t>
            </a:r>
          </a:p>
          <a:p>
            <a:pPr marL="0" indent="0">
              <a:buNone/>
            </a:pPr>
            <a:endParaRPr lang="es-MX" sz="1000" dirty="0" smtClean="0"/>
          </a:p>
          <a:p>
            <a:pPr algn="just">
              <a:buFont typeface="Wingdings" panose="05000000000000000000" pitchFamily="2" charset="2"/>
              <a:buChar char="Ø"/>
            </a:pPr>
            <a:r>
              <a:rPr lang="es-MX" sz="2800" dirty="0"/>
              <a:t> Todos </a:t>
            </a:r>
            <a:r>
              <a:rPr lang="es-MX" sz="2800" dirty="0" smtClean="0"/>
              <a:t>fueron </a:t>
            </a:r>
            <a:r>
              <a:rPr lang="es-MX" sz="2800" dirty="0"/>
              <a:t>emitidos en un periodo compacto de tiempo (cuatro días) que coincidió con la veda </a:t>
            </a:r>
            <a:r>
              <a:rPr lang="es-MX" sz="2800" dirty="0" smtClean="0"/>
              <a:t>electoral.</a:t>
            </a:r>
          </a:p>
          <a:p>
            <a:pPr marL="0" indent="0" algn="just">
              <a:buNone/>
            </a:pPr>
            <a:endParaRPr lang="es-MX" sz="1000" dirty="0" smtClean="0"/>
          </a:p>
          <a:p>
            <a:pPr algn="just">
              <a:buFont typeface="Wingdings" panose="05000000000000000000" pitchFamily="2" charset="2"/>
              <a:buChar char="Ø"/>
            </a:pPr>
            <a:r>
              <a:rPr lang="es-MX" sz="2800" dirty="0"/>
              <a:t>Todos </a:t>
            </a:r>
            <a:r>
              <a:rPr lang="es-MX" sz="2800" dirty="0" smtClean="0"/>
              <a:t>tienen </a:t>
            </a:r>
            <a:r>
              <a:rPr lang="es-MX" sz="2800" dirty="0"/>
              <a:t>diversas características en común </a:t>
            </a:r>
            <a:r>
              <a:rPr lang="es-MX" sz="2800" dirty="0" smtClean="0"/>
              <a:t>frases: </a:t>
            </a:r>
            <a:r>
              <a:rPr lang="es-MX" sz="2800" dirty="0"/>
              <a:t>“vamos con el verde” o con los Hashtags #</a:t>
            </a:r>
            <a:r>
              <a:rPr lang="es-MX" sz="2800" dirty="0" err="1"/>
              <a:t>VotaVerde</a:t>
            </a:r>
            <a:r>
              <a:rPr lang="es-MX" sz="2800" dirty="0"/>
              <a:t>, #</a:t>
            </a:r>
            <a:r>
              <a:rPr lang="es-MX" sz="2800" dirty="0" err="1"/>
              <a:t>VamosVerdes</a:t>
            </a:r>
            <a:r>
              <a:rPr lang="es-MX" sz="2800" dirty="0"/>
              <a:t>, #</a:t>
            </a:r>
            <a:r>
              <a:rPr lang="es-MX" sz="2800" dirty="0" err="1"/>
              <a:t>ApoyemosALosVerdes</a:t>
            </a:r>
            <a:r>
              <a:rPr lang="es-MX" sz="2800" dirty="0"/>
              <a:t> o #</a:t>
            </a:r>
            <a:r>
              <a:rPr lang="es-MX" sz="2800" dirty="0" err="1" smtClean="0"/>
              <a:t>VamosConLosVerdes</a:t>
            </a:r>
            <a:r>
              <a:rPr lang="es-MX" sz="2800" dirty="0" smtClean="0"/>
              <a:t>.</a:t>
            </a:r>
            <a:endParaRPr lang="es-MX" sz="2800" dirty="0"/>
          </a:p>
        </p:txBody>
      </p:sp>
    </p:spTree>
    <p:extLst>
      <p:ext uri="{BB962C8B-B14F-4D97-AF65-F5344CB8AC3E}">
        <p14:creationId xmlns:p14="http://schemas.microsoft.com/office/powerpoint/2010/main" val="1010884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21227"/>
            <a:ext cx="8596668" cy="834737"/>
          </a:xfrm>
        </p:spPr>
        <p:txBody>
          <a:bodyPr>
            <a:normAutofit/>
          </a:bodyPr>
          <a:lstStyle/>
          <a:p>
            <a:pPr algn="ctr"/>
            <a:r>
              <a:rPr lang="es-MX" sz="2400" dirty="0"/>
              <a:t>REDES SOCIALES EN MATERIA ELECTORAL</a:t>
            </a:r>
            <a:br>
              <a:rPr lang="es-MX" sz="2400" dirty="0"/>
            </a:br>
            <a:r>
              <a:rPr lang="es-MX" sz="2400" dirty="0"/>
              <a:t>PRECEDENTES RELEVANTES</a:t>
            </a:r>
          </a:p>
        </p:txBody>
      </p:sp>
      <p:sp>
        <p:nvSpPr>
          <p:cNvPr id="3" name="Marcador de contenido 2"/>
          <p:cNvSpPr>
            <a:spLocks noGrp="1"/>
          </p:cNvSpPr>
          <p:nvPr>
            <p:ph idx="1"/>
          </p:nvPr>
        </p:nvSpPr>
        <p:spPr>
          <a:xfrm>
            <a:off x="290945" y="1288473"/>
            <a:ext cx="9414164" cy="5278582"/>
          </a:xfrm>
        </p:spPr>
        <p:txBody>
          <a:bodyPr>
            <a:normAutofit/>
          </a:bodyPr>
          <a:lstStyle/>
          <a:p>
            <a:pPr algn="just">
              <a:buFont typeface="Wingdings" panose="05000000000000000000" pitchFamily="2" charset="2"/>
              <a:buChar char="Ø"/>
            </a:pPr>
            <a:r>
              <a:rPr lang="es-MX" sz="2800" dirty="0" smtClean="0"/>
              <a:t>(…) todos utilizan </a:t>
            </a:r>
            <a:r>
              <a:rPr lang="es-MX" sz="2800" dirty="0"/>
              <a:t>verbos en plural, como “apoyemos” o “vamos</a:t>
            </a:r>
            <a:r>
              <a:rPr lang="es-MX" sz="2800" dirty="0" smtClean="0"/>
              <a:t>”.</a:t>
            </a:r>
          </a:p>
          <a:p>
            <a:pPr marL="0" indent="0" algn="just">
              <a:buNone/>
            </a:pPr>
            <a:endParaRPr lang="es-MX" sz="1200" dirty="0" smtClean="0"/>
          </a:p>
          <a:p>
            <a:pPr algn="just">
              <a:buFont typeface="Wingdings" panose="05000000000000000000" pitchFamily="2" charset="2"/>
              <a:buChar char="Ø"/>
            </a:pPr>
            <a:r>
              <a:rPr lang="es-MX" sz="2800" dirty="0"/>
              <a:t>Del análisis de los </a:t>
            </a:r>
            <a:r>
              <a:rPr lang="es-MX" sz="2800" i="1" dirty="0" err="1"/>
              <a:t>timelines</a:t>
            </a:r>
            <a:r>
              <a:rPr lang="es-MX" sz="2800" i="1" dirty="0"/>
              <a:t> </a:t>
            </a:r>
            <a:r>
              <a:rPr lang="es-MX" sz="2800" dirty="0" smtClean="0"/>
              <a:t>(…) </a:t>
            </a:r>
            <a:r>
              <a:rPr lang="es-ES" sz="2800" dirty="0"/>
              <a:t>se advierte que durante el resto del proceso </a:t>
            </a:r>
            <a:r>
              <a:rPr lang="es-ES" sz="2800" dirty="0" smtClean="0"/>
              <a:t>electoral (antes o después de la veda] [los famosos] </a:t>
            </a:r>
            <a:r>
              <a:rPr lang="es-MX" sz="2800" dirty="0"/>
              <a:t>no publicaron un solo mensaje relacionado con el proceso </a:t>
            </a:r>
            <a:r>
              <a:rPr lang="es-MX" sz="2800" dirty="0" smtClean="0"/>
              <a:t>electoral.</a:t>
            </a:r>
          </a:p>
          <a:p>
            <a:pPr marL="0" indent="0" algn="just">
              <a:buNone/>
            </a:pPr>
            <a:endParaRPr lang="es-MX" sz="1100" dirty="0" smtClean="0"/>
          </a:p>
          <a:p>
            <a:pPr algn="just">
              <a:buFont typeface="Wingdings" panose="05000000000000000000" pitchFamily="2" charset="2"/>
              <a:buChar char="Ø"/>
            </a:pPr>
            <a:r>
              <a:rPr lang="es-MX" sz="2800" dirty="0"/>
              <a:t>Las cuentas de Twitter </a:t>
            </a:r>
            <a:r>
              <a:rPr lang="es-MX" sz="2800" dirty="0" smtClean="0"/>
              <a:t>(…) tienen </a:t>
            </a:r>
            <a:r>
              <a:rPr lang="es-MX" sz="2800" dirty="0"/>
              <a:t>un número considerable de seguidores, que en todos los casos excede los diez mil seguidores o </a:t>
            </a:r>
            <a:r>
              <a:rPr lang="es-MX" sz="2800" dirty="0" err="1"/>
              <a:t>followers</a:t>
            </a:r>
            <a:r>
              <a:rPr lang="es-MX" sz="2800" dirty="0"/>
              <a:t>, e incluso, algunos de ellos superan un </a:t>
            </a:r>
            <a:r>
              <a:rPr lang="es-MX" sz="2800" dirty="0" smtClean="0"/>
              <a:t>millón.</a:t>
            </a:r>
            <a:endParaRPr lang="es-MX" sz="2800" dirty="0"/>
          </a:p>
        </p:txBody>
      </p:sp>
    </p:spTree>
    <p:extLst>
      <p:ext uri="{BB962C8B-B14F-4D97-AF65-F5344CB8AC3E}">
        <p14:creationId xmlns:p14="http://schemas.microsoft.com/office/powerpoint/2010/main" val="2512974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6645" y="2369126"/>
            <a:ext cx="9663546" cy="1446550"/>
          </a:xfrm>
          <a:prstGeom prst="rect">
            <a:avLst/>
          </a:prstGeom>
        </p:spPr>
        <p:txBody>
          <a:bodyPr wrap="square">
            <a:spAutoFit/>
          </a:bodyPr>
          <a:lstStyle/>
          <a:p>
            <a:pPr algn="ctr"/>
            <a:r>
              <a:rPr lang="es-MX" sz="4400" dirty="0"/>
              <a:t>Internet y redes sociales. Datos contextuales</a:t>
            </a:r>
          </a:p>
        </p:txBody>
      </p:sp>
    </p:spTree>
    <p:extLst>
      <p:ext uri="{BB962C8B-B14F-4D97-AF65-F5344CB8AC3E}">
        <p14:creationId xmlns:p14="http://schemas.microsoft.com/office/powerpoint/2010/main" val="699189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10836"/>
            <a:ext cx="8596668" cy="512619"/>
          </a:xfrm>
        </p:spPr>
        <p:txBody>
          <a:bodyPr>
            <a:normAutofit fontScale="90000"/>
          </a:bodyPr>
          <a:lstStyle/>
          <a:p>
            <a:pPr algn="ctr"/>
            <a:r>
              <a:rPr lang="es-MX" sz="2400" dirty="0"/>
              <a:t>REDES SOCIALES EN MATERIA ELECTORAL</a:t>
            </a:r>
            <a:br>
              <a:rPr lang="es-MX" sz="2400" dirty="0"/>
            </a:br>
            <a:r>
              <a:rPr lang="es-MX" sz="2400" dirty="0"/>
              <a:t>PRECEDENTES RELEVANTES</a:t>
            </a:r>
          </a:p>
        </p:txBody>
      </p:sp>
      <p:sp>
        <p:nvSpPr>
          <p:cNvPr id="3" name="Marcador de contenido 2"/>
          <p:cNvSpPr>
            <a:spLocks noGrp="1"/>
          </p:cNvSpPr>
          <p:nvPr>
            <p:ph idx="1"/>
          </p:nvPr>
        </p:nvSpPr>
        <p:spPr>
          <a:xfrm>
            <a:off x="166254" y="1039090"/>
            <a:ext cx="9788237" cy="5621481"/>
          </a:xfrm>
        </p:spPr>
        <p:txBody>
          <a:bodyPr>
            <a:normAutofit lnSpcReduction="10000"/>
          </a:bodyPr>
          <a:lstStyle/>
          <a:p>
            <a:pPr algn="just">
              <a:buFont typeface="Wingdings" panose="05000000000000000000" pitchFamily="2" charset="2"/>
              <a:buChar char="Ø"/>
            </a:pPr>
            <a:r>
              <a:rPr lang="es-MX" sz="2400" dirty="0" smtClean="0"/>
              <a:t>(…) </a:t>
            </a:r>
            <a:r>
              <a:rPr lang="es-MX" sz="2400" b="1" u="sng" dirty="0" smtClean="0">
                <a:effectLst>
                  <a:outerShdw blurRad="38100" dist="38100" dir="2700000" algn="tl">
                    <a:srgbClr val="000000">
                      <a:alpha val="43137"/>
                    </a:srgbClr>
                  </a:outerShdw>
                </a:effectLst>
              </a:rPr>
              <a:t>uno </a:t>
            </a:r>
            <a:r>
              <a:rPr lang="es-MX" sz="2400" b="1" u="sng" dirty="0">
                <a:effectLst>
                  <a:outerShdw blurRad="38100" dist="38100" dir="2700000" algn="tl">
                    <a:srgbClr val="000000">
                      <a:alpha val="43137"/>
                    </a:srgbClr>
                  </a:outerShdw>
                </a:effectLst>
              </a:rPr>
              <a:t>de los candidatos </a:t>
            </a:r>
            <a:r>
              <a:rPr lang="es-MX" sz="2400" dirty="0"/>
              <a:t>del propio partido político (Raúl Osorio) difundió mensajes durante la veda electoral (…) en los que </a:t>
            </a:r>
            <a:r>
              <a:rPr lang="es-MX" sz="2400" b="1" u="sng" dirty="0" smtClean="0">
                <a:effectLst>
                  <a:outerShdw blurRad="38100" dist="38100" dir="2700000" algn="tl">
                    <a:srgbClr val="000000">
                      <a:alpha val="43137"/>
                    </a:srgbClr>
                  </a:outerShdw>
                </a:effectLst>
              </a:rPr>
              <a:t>exaltó </a:t>
            </a:r>
            <a:r>
              <a:rPr lang="es-MX" sz="2400" b="1" u="sng" dirty="0">
                <a:effectLst>
                  <a:outerShdw blurRad="38100" dist="38100" dir="2700000" algn="tl">
                    <a:srgbClr val="000000">
                      <a:alpha val="43137"/>
                    </a:srgbClr>
                  </a:outerShdw>
                </a:effectLst>
              </a:rPr>
              <a:t>la causa de dicho partido </a:t>
            </a:r>
            <a:r>
              <a:rPr lang="es-MX" sz="2400" b="1" u="sng" dirty="0" smtClean="0">
                <a:effectLst>
                  <a:outerShdw blurRad="38100" dist="38100" dir="2700000" algn="tl">
                    <a:srgbClr val="000000">
                      <a:alpha val="43137"/>
                    </a:srgbClr>
                  </a:outerShdw>
                </a:effectLst>
              </a:rPr>
              <a:t>político</a:t>
            </a:r>
            <a:r>
              <a:rPr lang="es-MX" sz="2400" dirty="0" smtClean="0"/>
              <a:t>.</a:t>
            </a:r>
          </a:p>
          <a:p>
            <a:pPr marL="0" indent="0" algn="just">
              <a:buNone/>
            </a:pPr>
            <a:endParaRPr lang="es-MX" sz="900" dirty="0" smtClean="0"/>
          </a:p>
          <a:p>
            <a:pPr algn="just">
              <a:buFont typeface="Wingdings" panose="05000000000000000000" pitchFamily="2" charset="2"/>
              <a:buChar char="Ø"/>
            </a:pPr>
            <a:r>
              <a:rPr lang="es-MX" sz="2400" dirty="0" smtClean="0"/>
              <a:t>(…) el </a:t>
            </a:r>
            <a:r>
              <a:rPr lang="es-MX" sz="2400" dirty="0"/>
              <a:t>análisis adminiculado de los mensajes señalados revela múltiples elementos comunes entre sí que </a:t>
            </a:r>
            <a:r>
              <a:rPr lang="es-MX" sz="2400" b="1" u="sng" dirty="0">
                <a:effectLst>
                  <a:outerShdw blurRad="38100" dist="38100" dir="2700000" algn="tl">
                    <a:srgbClr val="000000">
                      <a:alpha val="43137"/>
                    </a:srgbClr>
                  </a:outerShdw>
                </a:effectLst>
              </a:rPr>
              <a:t>permiten desvirtuar la presunción de espontaneidad en su </a:t>
            </a:r>
            <a:r>
              <a:rPr lang="es-MX" sz="2400" b="1" u="sng" dirty="0" smtClean="0">
                <a:effectLst>
                  <a:outerShdw blurRad="38100" dist="38100" dir="2700000" algn="tl">
                    <a:srgbClr val="000000">
                      <a:alpha val="43137"/>
                    </a:srgbClr>
                  </a:outerShdw>
                </a:effectLst>
              </a:rPr>
              <a:t>emisión</a:t>
            </a:r>
            <a:r>
              <a:rPr lang="es-MX" sz="2400" dirty="0" smtClean="0"/>
              <a:t>.</a:t>
            </a:r>
          </a:p>
          <a:p>
            <a:pPr marL="0" indent="0" algn="just">
              <a:buNone/>
            </a:pPr>
            <a:endParaRPr lang="es-MX" sz="1000" dirty="0" smtClean="0"/>
          </a:p>
          <a:p>
            <a:pPr algn="just">
              <a:buFont typeface="Wingdings" panose="05000000000000000000" pitchFamily="2" charset="2"/>
              <a:buChar char="Ø"/>
            </a:pPr>
            <a:r>
              <a:rPr lang="es-MX" sz="2400" dirty="0" smtClean="0"/>
              <a:t>(…) su </a:t>
            </a:r>
            <a:r>
              <a:rPr lang="es-MX" sz="2400" dirty="0"/>
              <a:t>publicación </a:t>
            </a:r>
            <a:r>
              <a:rPr lang="es-MX" sz="2400" dirty="0" smtClean="0"/>
              <a:t>concertada </a:t>
            </a:r>
            <a:r>
              <a:rPr lang="es-MX" sz="2400" dirty="0"/>
              <a:t>logró hacer llegar propuestas vinculadas con la plataforma electoral </a:t>
            </a:r>
            <a:r>
              <a:rPr lang="es-MX" sz="2400" dirty="0" smtClean="0"/>
              <a:t>a </a:t>
            </a:r>
            <a:r>
              <a:rPr lang="es-MX" sz="2400" dirty="0"/>
              <a:t>cientos de miles de </a:t>
            </a:r>
            <a:r>
              <a:rPr lang="es-MX" sz="2400" dirty="0" smtClean="0"/>
              <a:t>destinatarios.</a:t>
            </a:r>
          </a:p>
          <a:p>
            <a:pPr marL="0" indent="0" algn="just">
              <a:buNone/>
            </a:pPr>
            <a:endParaRPr lang="es-MX" sz="1000" dirty="0"/>
          </a:p>
          <a:p>
            <a:pPr algn="just">
              <a:buFont typeface="Wingdings" panose="05000000000000000000" pitchFamily="2" charset="2"/>
              <a:buChar char="Ø"/>
            </a:pPr>
            <a:r>
              <a:rPr lang="es-MX" sz="2400" b="1" u="sng" dirty="0" smtClean="0">
                <a:effectLst>
                  <a:outerShdw blurRad="38100" dist="38100" dir="2700000" algn="tl">
                    <a:srgbClr val="000000">
                      <a:alpha val="43137"/>
                    </a:srgbClr>
                  </a:outerShdw>
                </a:effectLst>
              </a:rPr>
              <a:t>El elemento personal no </a:t>
            </a:r>
            <a:r>
              <a:rPr lang="es-MX" sz="2400" b="1" u="sng" dirty="0">
                <a:effectLst>
                  <a:outerShdw blurRad="38100" dist="38100" dir="2700000" algn="tl">
                    <a:srgbClr val="000000">
                      <a:alpha val="43137"/>
                    </a:srgbClr>
                  </a:outerShdw>
                </a:effectLst>
              </a:rPr>
              <a:t>se actualiza </a:t>
            </a:r>
            <a:r>
              <a:rPr lang="es-MX" sz="2400" dirty="0"/>
              <a:t>porque de conformidad con la normativa interna del mencionado instituto político, para ser simpatizante del Partido Verde Ecologista de México se debe estar inscritos en el registro que al efecto lleva el instituto político</a:t>
            </a:r>
          </a:p>
        </p:txBody>
      </p:sp>
    </p:spTree>
    <p:extLst>
      <p:ext uri="{BB962C8B-B14F-4D97-AF65-F5344CB8AC3E}">
        <p14:creationId xmlns:p14="http://schemas.microsoft.com/office/powerpoint/2010/main" val="2183584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0853" y="1506682"/>
            <a:ext cx="8596668" cy="2847109"/>
          </a:xfrm>
        </p:spPr>
        <p:txBody>
          <a:bodyPr>
            <a:noAutofit/>
          </a:bodyPr>
          <a:lstStyle/>
          <a:p>
            <a:pPr algn="ctr"/>
            <a:r>
              <a:rPr lang="es-MX" sz="4400" dirty="0"/>
              <a:t>SM-JRC-338/2018 (Caso Video/veda electoral/ Ezequiel Montes).</a:t>
            </a:r>
          </a:p>
        </p:txBody>
      </p:sp>
    </p:spTree>
    <p:extLst>
      <p:ext uri="{BB962C8B-B14F-4D97-AF65-F5344CB8AC3E}">
        <p14:creationId xmlns:p14="http://schemas.microsoft.com/office/powerpoint/2010/main" val="1479232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2009"/>
            <a:ext cx="8596668" cy="1320800"/>
          </a:xfrm>
        </p:spPr>
        <p:txBody>
          <a:bodyPr>
            <a:normAutofit/>
          </a:bodyPr>
          <a:lstStyle/>
          <a:p>
            <a:pPr algn="ctr"/>
            <a:r>
              <a:rPr lang="es-MX" sz="3200" dirty="0"/>
              <a:t>SM-JRC-338/2018 (Caso Video/veda electoral/ Ezequiel Montes).</a:t>
            </a:r>
          </a:p>
        </p:txBody>
      </p:sp>
      <p:sp>
        <p:nvSpPr>
          <p:cNvPr id="3" name="Marcador de contenido 2"/>
          <p:cNvSpPr>
            <a:spLocks noGrp="1"/>
          </p:cNvSpPr>
          <p:nvPr>
            <p:ph idx="1"/>
          </p:nvPr>
        </p:nvSpPr>
        <p:spPr>
          <a:xfrm>
            <a:off x="155864" y="1308534"/>
            <a:ext cx="9975272" cy="5435166"/>
          </a:xfrm>
        </p:spPr>
        <p:txBody>
          <a:bodyPr/>
          <a:lstStyle/>
          <a:p>
            <a:pPr marL="0" indent="0" algn="ctr">
              <a:buNone/>
            </a:pPr>
            <a:endParaRPr lang="es-MX" i="1" dirty="0" smtClean="0"/>
          </a:p>
          <a:p>
            <a:pPr marL="0" indent="0" algn="just">
              <a:buNone/>
            </a:pPr>
            <a:endParaRPr lang="es-MX" sz="2800" i="1" dirty="0" smtClean="0"/>
          </a:p>
          <a:p>
            <a:pPr marL="0" indent="0" algn="just">
              <a:buNone/>
            </a:pPr>
            <a:r>
              <a:rPr lang="es-MX" sz="3600" i="1" dirty="0" smtClean="0"/>
              <a:t>Ciudadanos </a:t>
            </a:r>
            <a:r>
              <a:rPr lang="es-MX" sz="3600" i="1" dirty="0"/>
              <a:t>de Ezequiel Montes, los exhorto a votar libremente, el día de hoy se cierran las casillas a las seis de la tarde, les mando un saludo a todos los funcionarios de casillas, muchas gracias</a:t>
            </a:r>
            <a:r>
              <a:rPr lang="es-MX" sz="3600" i="1" dirty="0" smtClean="0"/>
              <a:t>.</a:t>
            </a:r>
          </a:p>
          <a:p>
            <a:pPr marL="0" indent="0" algn="just">
              <a:buNone/>
            </a:pPr>
            <a:endParaRPr lang="es-MX" sz="2800" i="1" dirty="0"/>
          </a:p>
          <a:p>
            <a:pPr marL="0" indent="0" algn="just">
              <a:buNone/>
            </a:pPr>
            <a:endParaRPr lang="es-MX" i="1" dirty="0"/>
          </a:p>
          <a:p>
            <a:pPr marL="0" indent="0" algn="just">
              <a:buNone/>
            </a:pPr>
            <a:endParaRPr lang="es-MX" i="1" dirty="0"/>
          </a:p>
        </p:txBody>
      </p:sp>
    </p:spTree>
    <p:extLst>
      <p:ext uri="{BB962C8B-B14F-4D97-AF65-F5344CB8AC3E}">
        <p14:creationId xmlns:p14="http://schemas.microsoft.com/office/powerpoint/2010/main" val="1539130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207" y="131618"/>
            <a:ext cx="8596668" cy="1320800"/>
          </a:xfrm>
        </p:spPr>
        <p:txBody>
          <a:bodyPr>
            <a:normAutofit/>
          </a:bodyPr>
          <a:lstStyle/>
          <a:p>
            <a:pPr algn="ctr"/>
            <a:r>
              <a:rPr lang="es-MX" sz="2800" dirty="0"/>
              <a:t>SM-JRC-338/2018 (Caso Video/veda electoral/ Ezequiel Montes)</a:t>
            </a:r>
          </a:p>
        </p:txBody>
      </p:sp>
      <p:sp>
        <p:nvSpPr>
          <p:cNvPr id="3" name="Marcador de contenido 2"/>
          <p:cNvSpPr>
            <a:spLocks noGrp="1"/>
          </p:cNvSpPr>
          <p:nvPr>
            <p:ph idx="1"/>
          </p:nvPr>
        </p:nvSpPr>
        <p:spPr>
          <a:xfrm>
            <a:off x="311727" y="1091044"/>
            <a:ext cx="9684327" cy="5382491"/>
          </a:xfrm>
        </p:spPr>
        <p:txBody>
          <a:bodyPr>
            <a:normAutofit lnSpcReduction="10000"/>
          </a:bodyPr>
          <a:lstStyle/>
          <a:p>
            <a:pPr marL="0" indent="0" algn="just">
              <a:buNone/>
            </a:pPr>
            <a:endParaRPr lang="es-MX" sz="2800" dirty="0" smtClean="0"/>
          </a:p>
          <a:p>
            <a:pPr marL="0" indent="0" algn="just">
              <a:buNone/>
            </a:pPr>
            <a:r>
              <a:rPr lang="es-MX" sz="2800" dirty="0" smtClean="0"/>
              <a:t>(…) </a:t>
            </a:r>
            <a:r>
              <a:rPr lang="es-MX" sz="2800" b="1" u="sng" dirty="0">
                <a:effectLst>
                  <a:outerShdw blurRad="38100" dist="38100" dir="2700000" algn="tl">
                    <a:srgbClr val="000000">
                      <a:alpha val="43137"/>
                    </a:srgbClr>
                  </a:outerShdw>
                </a:effectLst>
              </a:rPr>
              <a:t>la sola exposición de ideas u opiniones </a:t>
            </a:r>
            <a:r>
              <a:rPr lang="es-MX" sz="2800" dirty="0"/>
              <a:t>en materia político-electoral en redes sociales, en el periodo de veda electoral, </a:t>
            </a:r>
            <a:r>
              <a:rPr lang="es-MX" sz="2800" b="1" u="sng" dirty="0">
                <a:effectLst>
                  <a:outerShdw blurRad="38100" dist="38100" dir="2700000" algn="tl">
                    <a:srgbClr val="000000">
                      <a:alpha val="43137"/>
                    </a:srgbClr>
                  </a:outerShdw>
                </a:effectLst>
              </a:rPr>
              <a:t>no vulnera necesariamente la normativa atinente</a:t>
            </a:r>
            <a:r>
              <a:rPr lang="es-MX" sz="2800" dirty="0"/>
              <a:t>.</a:t>
            </a:r>
          </a:p>
          <a:p>
            <a:pPr marL="0" indent="0" algn="just">
              <a:buNone/>
            </a:pPr>
            <a:endParaRPr lang="es-MX" sz="2800" dirty="0"/>
          </a:p>
          <a:p>
            <a:pPr marL="0" indent="0" algn="just">
              <a:buNone/>
            </a:pPr>
            <a:r>
              <a:rPr lang="es-MX" sz="2800" dirty="0"/>
              <a:t>(…) </a:t>
            </a:r>
            <a:r>
              <a:rPr lang="es-MX" sz="2800" b="1" u="sng" dirty="0">
                <a:effectLst>
                  <a:outerShdw blurRad="38100" dist="38100" dir="2700000" algn="tl">
                    <a:srgbClr val="000000">
                      <a:alpha val="43137"/>
                    </a:srgbClr>
                  </a:outerShdw>
                </a:effectLst>
              </a:rPr>
              <a:t>la veda electoral no se trata de un silencio absoluto y tampoco de una restricción a la libre expresión </a:t>
            </a:r>
            <a:r>
              <a:rPr lang="es-MX" sz="2800" dirty="0"/>
              <a:t>y circulación de ideas político electorales, por lo que al analizar el contenido del mensaje del caso que nos ocupa, no se advierte de forma expresa ni implícitamente la solicitud del voto para la candidata (…).</a:t>
            </a:r>
          </a:p>
          <a:p>
            <a:pPr marL="0" indent="0">
              <a:buNone/>
            </a:pPr>
            <a:endParaRPr lang="es-MX" dirty="0"/>
          </a:p>
        </p:txBody>
      </p:sp>
    </p:spTree>
    <p:extLst>
      <p:ext uri="{BB962C8B-B14F-4D97-AF65-F5344CB8AC3E}">
        <p14:creationId xmlns:p14="http://schemas.microsoft.com/office/powerpoint/2010/main" val="2585503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1080" y="425307"/>
            <a:ext cx="9308330" cy="5133829"/>
          </a:xfrm>
        </p:spPr>
        <p:txBody>
          <a:bodyPr>
            <a:normAutofit fontScale="92500" lnSpcReduction="10000"/>
          </a:bodyPr>
          <a:lstStyle/>
          <a:p>
            <a:pPr marL="0" indent="0" algn="ctr">
              <a:buNone/>
            </a:pPr>
            <a:endParaRPr lang="es-MX" sz="3600" dirty="0" smtClean="0"/>
          </a:p>
          <a:p>
            <a:pPr marL="0" indent="0" algn="ctr">
              <a:buNone/>
            </a:pPr>
            <a:endParaRPr lang="es-MX" sz="3600" dirty="0"/>
          </a:p>
          <a:p>
            <a:pPr marL="0" indent="0" algn="ctr">
              <a:buNone/>
            </a:pPr>
            <a:r>
              <a:rPr lang="es-MX" sz="4300" dirty="0" smtClean="0"/>
              <a:t>SUP-REP-673/2018 </a:t>
            </a:r>
            <a:r>
              <a:rPr lang="es-MX" sz="4300" dirty="0"/>
              <a:t>(Caso </a:t>
            </a:r>
            <a:r>
              <a:rPr lang="es-MX" sz="4300" dirty="0" err="1"/>
              <a:t>Retweet</a:t>
            </a:r>
            <a:r>
              <a:rPr lang="es-MX" sz="4300" dirty="0"/>
              <a:t> en veda electoral</a:t>
            </a:r>
            <a:r>
              <a:rPr lang="es-MX" sz="4300" dirty="0" smtClean="0"/>
              <a:t>)</a:t>
            </a:r>
          </a:p>
          <a:p>
            <a:pPr marL="0" indent="0" algn="ctr">
              <a:buNone/>
            </a:pPr>
            <a:endParaRPr lang="es-MX" sz="4100" dirty="0"/>
          </a:p>
          <a:p>
            <a:pPr marL="0" indent="0" algn="ctr">
              <a:buNone/>
            </a:pPr>
            <a:r>
              <a:rPr lang="es-MX" sz="3800" dirty="0"/>
              <a:t>Difusión de un video en cuentas oficiales de </a:t>
            </a:r>
            <a:r>
              <a:rPr lang="es-MX" sz="3800" dirty="0" err="1"/>
              <a:t>facebook</a:t>
            </a:r>
            <a:r>
              <a:rPr lang="es-MX" sz="3800" dirty="0"/>
              <a:t> y twitter de un candidato a la Presidencia de la República y un candidato a Diputado Federal por Iztapalapa.</a:t>
            </a:r>
          </a:p>
          <a:p>
            <a:pPr marL="0" indent="0" algn="ctr">
              <a:buNone/>
            </a:pPr>
            <a:endParaRPr lang="es-MX" sz="3600" dirty="0"/>
          </a:p>
        </p:txBody>
      </p:sp>
    </p:spTree>
    <p:extLst>
      <p:ext uri="{BB962C8B-B14F-4D97-AF65-F5344CB8AC3E}">
        <p14:creationId xmlns:p14="http://schemas.microsoft.com/office/powerpoint/2010/main" val="3985643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10836"/>
            <a:ext cx="8596668" cy="969819"/>
          </a:xfrm>
        </p:spPr>
        <p:txBody>
          <a:bodyPr>
            <a:normAutofit/>
          </a:bodyPr>
          <a:lstStyle/>
          <a:p>
            <a:pPr algn="ctr"/>
            <a:r>
              <a:rPr lang="es-MX" sz="2800" dirty="0"/>
              <a:t>SUP-REP-673/2018 (Caso </a:t>
            </a:r>
            <a:r>
              <a:rPr lang="es-MX" sz="2800" dirty="0" err="1"/>
              <a:t>Retweet</a:t>
            </a:r>
            <a:r>
              <a:rPr lang="es-MX" sz="2800" dirty="0"/>
              <a:t> en veda electoral)</a:t>
            </a:r>
            <a:br>
              <a:rPr lang="es-MX" sz="2800" dirty="0"/>
            </a:br>
            <a:endParaRPr lang="es-MX" sz="2800" dirty="0"/>
          </a:p>
        </p:txBody>
      </p:sp>
      <p:sp>
        <p:nvSpPr>
          <p:cNvPr id="3" name="Marcador de contenido 2"/>
          <p:cNvSpPr>
            <a:spLocks noGrp="1"/>
          </p:cNvSpPr>
          <p:nvPr>
            <p:ph idx="1"/>
          </p:nvPr>
        </p:nvSpPr>
        <p:spPr>
          <a:xfrm>
            <a:off x="207818" y="1257301"/>
            <a:ext cx="10006446" cy="4784062"/>
          </a:xfrm>
        </p:spPr>
        <p:txBody>
          <a:bodyPr>
            <a:normAutofit/>
          </a:bodyPr>
          <a:lstStyle/>
          <a:p>
            <a:pPr marL="0" indent="0" algn="just">
              <a:buNone/>
            </a:pPr>
            <a:endParaRPr lang="es-MX" sz="2400" dirty="0" smtClean="0"/>
          </a:p>
          <a:p>
            <a:pPr marL="0" indent="0" algn="just">
              <a:buNone/>
            </a:pPr>
            <a:r>
              <a:rPr lang="es-MX" sz="2400" dirty="0" smtClean="0"/>
              <a:t>(…) </a:t>
            </a:r>
            <a:r>
              <a:rPr lang="es-MX" sz="2400" dirty="0"/>
              <a:t>la prohibición dirigida a quienes ostenten una candidatura de difundir propaganda electoral por cualquier medio durante la veda electoral, abarca, entre otros aspectos, los mensajes que publican a través de sus redes sociales, y que tal prohibición constituye una limitación razonable a su libertad de </a:t>
            </a:r>
            <a:r>
              <a:rPr lang="es-MX" sz="2400" dirty="0" smtClean="0"/>
              <a:t>expresión.</a:t>
            </a:r>
          </a:p>
          <a:p>
            <a:pPr marL="0" indent="0" algn="just">
              <a:buNone/>
            </a:pPr>
            <a:endParaRPr lang="es-MX" sz="2400" dirty="0"/>
          </a:p>
          <a:p>
            <a:pPr marL="0" indent="0" algn="just">
              <a:buNone/>
            </a:pPr>
            <a:r>
              <a:rPr lang="es-MX" sz="2400" dirty="0"/>
              <a:t>Tesis LXX/2016 de rubro: "VEDA ELECTORAL. LAS PROHIBICIONES IMPUESTAS DURANTE ESTA ETAPA CONSTITUYEN LÍMITES RAZONABLES A LA LIBERTAD DE EXPRESIÓN DE LOS CANDIDATOS Y ABARCAN LOS MENSAJES DIFUNDIDOS POR INTERNET".</a:t>
            </a:r>
          </a:p>
        </p:txBody>
      </p:sp>
    </p:spTree>
    <p:extLst>
      <p:ext uri="{BB962C8B-B14F-4D97-AF65-F5344CB8AC3E}">
        <p14:creationId xmlns:p14="http://schemas.microsoft.com/office/powerpoint/2010/main" val="3369650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52400"/>
            <a:ext cx="8596668" cy="564573"/>
          </a:xfrm>
        </p:spPr>
        <p:txBody>
          <a:bodyPr>
            <a:normAutofit fontScale="90000"/>
          </a:bodyPr>
          <a:lstStyle/>
          <a:p>
            <a:pPr algn="ctr"/>
            <a:r>
              <a:rPr lang="es-MX" sz="2400" dirty="0" smtClean="0"/>
              <a:t>(</a:t>
            </a:r>
            <a:r>
              <a:rPr lang="es-MX" sz="2400" dirty="0"/>
              <a:t>Caso </a:t>
            </a:r>
            <a:r>
              <a:rPr lang="es-MX" sz="2400" dirty="0" err="1"/>
              <a:t>Retweet</a:t>
            </a:r>
            <a:r>
              <a:rPr lang="es-MX" sz="2400" dirty="0"/>
              <a:t> en veda SUP-REP-673/2018 </a:t>
            </a:r>
            <a:r>
              <a:rPr lang="es-MX" sz="2400" dirty="0" smtClean="0"/>
              <a:t>electoral</a:t>
            </a:r>
            <a:r>
              <a:rPr lang="es-MX" sz="2400" dirty="0"/>
              <a:t>)</a:t>
            </a:r>
            <a:br>
              <a:rPr lang="es-MX" sz="2400" dirty="0"/>
            </a:br>
            <a:endParaRPr lang="es-MX" sz="2400" dirty="0"/>
          </a:p>
        </p:txBody>
      </p:sp>
      <p:sp>
        <p:nvSpPr>
          <p:cNvPr id="3" name="Marcador de contenido 2"/>
          <p:cNvSpPr>
            <a:spLocks noGrp="1"/>
          </p:cNvSpPr>
          <p:nvPr>
            <p:ph idx="1"/>
          </p:nvPr>
        </p:nvSpPr>
        <p:spPr>
          <a:xfrm>
            <a:off x="280555" y="862446"/>
            <a:ext cx="9944100" cy="5673436"/>
          </a:xfrm>
        </p:spPr>
        <p:txBody>
          <a:bodyPr>
            <a:normAutofit/>
          </a:bodyPr>
          <a:lstStyle/>
          <a:p>
            <a:pPr marL="0" indent="0" algn="just">
              <a:buNone/>
            </a:pPr>
            <a:endParaRPr lang="es-MX" sz="2600" dirty="0" smtClean="0"/>
          </a:p>
          <a:p>
            <a:pPr marL="0" indent="0" algn="just">
              <a:buNone/>
            </a:pPr>
            <a:r>
              <a:rPr lang="es-MX" sz="2600" dirty="0" smtClean="0"/>
              <a:t>(…) hace </a:t>
            </a:r>
            <a:r>
              <a:rPr lang="es-MX" sz="2600" dirty="0"/>
              <a:t>una apología a favor de (…) otrora candidato presidencial (…) porque la publicación se llevó a cabo en la cuenta de twitter del ahora recurrente, y se identifica plenamente la imagen del referido </a:t>
            </a:r>
            <a:r>
              <a:rPr lang="es-MX" sz="2600" dirty="0" smtClean="0"/>
              <a:t>candidato.</a:t>
            </a:r>
          </a:p>
          <a:p>
            <a:pPr marL="0" indent="0" algn="just">
              <a:buNone/>
            </a:pPr>
            <a:endParaRPr lang="es-MX" dirty="0"/>
          </a:p>
          <a:p>
            <a:pPr marL="0" indent="0" algn="just">
              <a:buNone/>
            </a:pPr>
            <a:r>
              <a:rPr lang="es-MX" sz="2600" dirty="0"/>
              <a:t>(…) </a:t>
            </a:r>
            <a:r>
              <a:rPr lang="es-MX" sz="2600" b="1" dirty="0"/>
              <a:t>si bien la publicación </a:t>
            </a:r>
            <a:r>
              <a:rPr lang="es-MX" sz="2600" b="1" u="sng" dirty="0" smtClean="0">
                <a:effectLst>
                  <a:outerShdw blurRad="38100" dist="38100" dir="2700000" algn="tl">
                    <a:srgbClr val="000000">
                      <a:alpha val="43137"/>
                    </a:srgbClr>
                  </a:outerShdw>
                </a:effectLst>
              </a:rPr>
              <a:t>no </a:t>
            </a:r>
            <a:r>
              <a:rPr lang="es-MX" sz="2600" b="1" u="sng" dirty="0">
                <a:effectLst>
                  <a:outerShdw blurRad="38100" dist="38100" dir="2700000" algn="tl">
                    <a:srgbClr val="000000">
                      <a:alpha val="43137"/>
                    </a:srgbClr>
                  </a:outerShdw>
                </a:effectLst>
              </a:rPr>
              <a:t>señala de manera expresa un llamado al voto</a:t>
            </a:r>
            <a:r>
              <a:rPr lang="es-MX" sz="2600" dirty="0" smtClean="0"/>
              <a:t>,(…) </a:t>
            </a:r>
            <a:r>
              <a:rPr lang="es-MX" sz="2600" b="1" u="sng" dirty="0" smtClean="0">
                <a:effectLst>
                  <a:outerShdw blurRad="38100" dist="38100" dir="2700000" algn="tl">
                    <a:srgbClr val="000000">
                      <a:alpha val="43137"/>
                    </a:srgbClr>
                  </a:outerShdw>
                </a:effectLst>
              </a:rPr>
              <a:t>sí se encontraba dirigida a difundir la idea de que el [candidato presidencial] salía a enfrentar una supuesta “guerra sucia”</a:t>
            </a:r>
            <a:r>
              <a:rPr lang="es-MX" sz="2600" dirty="0" smtClean="0"/>
              <a:t> por </a:t>
            </a:r>
            <a:r>
              <a:rPr lang="es-MX" sz="2600" dirty="0"/>
              <a:t>parte del gobierno en su contra, lo que implicó la difusión de propaganda dirigida a influir en las preferencias electorales de la </a:t>
            </a:r>
            <a:r>
              <a:rPr lang="es-MX" sz="2600" dirty="0" smtClean="0"/>
              <a:t>ciudadanía (…)</a:t>
            </a:r>
          </a:p>
          <a:p>
            <a:pPr algn="just"/>
            <a:endParaRPr lang="es-MX" dirty="0"/>
          </a:p>
          <a:p>
            <a:pPr algn="just"/>
            <a:endParaRPr lang="es-MX" dirty="0"/>
          </a:p>
        </p:txBody>
      </p:sp>
    </p:spTree>
    <p:extLst>
      <p:ext uri="{BB962C8B-B14F-4D97-AF65-F5344CB8AC3E}">
        <p14:creationId xmlns:p14="http://schemas.microsoft.com/office/powerpoint/2010/main" val="3020608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773" y="1371601"/>
            <a:ext cx="9424553" cy="3553690"/>
          </a:xfrm>
        </p:spPr>
        <p:txBody>
          <a:bodyPr>
            <a:normAutofit/>
          </a:bodyPr>
          <a:lstStyle/>
          <a:p>
            <a:pPr algn="ctr"/>
            <a:r>
              <a:rPr lang="es-MX" sz="4400" dirty="0" smtClean="0"/>
              <a:t/>
            </a:r>
            <a:br>
              <a:rPr lang="es-MX" sz="4400" dirty="0" smtClean="0"/>
            </a:br>
            <a:r>
              <a:rPr lang="es-MX" sz="4400" dirty="0"/>
              <a:t/>
            </a:r>
            <a:br>
              <a:rPr lang="es-MX" sz="4400" dirty="0"/>
            </a:br>
            <a:r>
              <a:rPr lang="es-MX" sz="4400" dirty="0" smtClean="0"/>
              <a:t>Actos anticipados de campaña</a:t>
            </a:r>
            <a:br>
              <a:rPr lang="es-MX" sz="4400" dirty="0" smtClean="0"/>
            </a:br>
            <a:r>
              <a:rPr lang="es-MX" sz="4400" dirty="0" smtClean="0"/>
              <a:t>SUP-REP-43/2018</a:t>
            </a:r>
            <a:endParaRPr lang="es-MX" sz="4400" dirty="0"/>
          </a:p>
        </p:txBody>
      </p:sp>
    </p:spTree>
    <p:extLst>
      <p:ext uri="{BB962C8B-B14F-4D97-AF65-F5344CB8AC3E}">
        <p14:creationId xmlns:p14="http://schemas.microsoft.com/office/powerpoint/2010/main" val="559267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3682" y="370609"/>
            <a:ext cx="9206345" cy="637309"/>
          </a:xfrm>
        </p:spPr>
        <p:txBody>
          <a:bodyPr>
            <a:normAutofit/>
          </a:bodyPr>
          <a:lstStyle/>
          <a:p>
            <a:pPr algn="ctr"/>
            <a:r>
              <a:rPr lang="es-MX" sz="2400" dirty="0"/>
              <a:t>SUP-REP-220/2018 Y SUP-REP-221/2018, ACUMULADOS </a:t>
            </a:r>
          </a:p>
        </p:txBody>
      </p:sp>
      <p:sp>
        <p:nvSpPr>
          <p:cNvPr id="3" name="Marcador de contenido 2"/>
          <p:cNvSpPr>
            <a:spLocks noGrp="1"/>
          </p:cNvSpPr>
          <p:nvPr>
            <p:ph idx="1"/>
          </p:nvPr>
        </p:nvSpPr>
        <p:spPr>
          <a:xfrm>
            <a:off x="270165" y="1340427"/>
            <a:ext cx="9559636" cy="4748646"/>
          </a:xfrm>
        </p:spPr>
        <p:txBody>
          <a:bodyPr>
            <a:normAutofit/>
          </a:bodyPr>
          <a:lstStyle/>
          <a:p>
            <a:pPr marL="0" indent="0" algn="just">
              <a:buNone/>
            </a:pPr>
            <a:endParaRPr lang="es-MX" sz="800" dirty="0" smtClean="0"/>
          </a:p>
          <a:p>
            <a:pPr marL="0" indent="0" algn="just">
              <a:buNone/>
            </a:pPr>
            <a:r>
              <a:rPr lang="es-MX" sz="2400" dirty="0" smtClean="0"/>
              <a:t>La </a:t>
            </a:r>
            <a:r>
              <a:rPr lang="es-MX" sz="2400" dirty="0"/>
              <a:t>Sala Especializada amonestó a un candidato a diputado federal al distrito 11 en Puebla por la comisión de actos anticipados de campaña y por culpa in vigilando, con motivo de </a:t>
            </a:r>
            <a:r>
              <a:rPr lang="es-MX" sz="2400" b="1" dirty="0">
                <a:effectLst>
                  <a:outerShdw blurRad="38100" dist="38100" dir="2700000" algn="tl">
                    <a:srgbClr val="000000">
                      <a:alpha val="43137"/>
                    </a:srgbClr>
                  </a:outerShdw>
                </a:effectLst>
              </a:rPr>
              <a:t>la publicación de tres eventos en la red social Facebook, durante el periodo de </a:t>
            </a:r>
            <a:r>
              <a:rPr lang="es-MX" sz="2400" b="1" dirty="0" err="1">
                <a:effectLst>
                  <a:outerShdw blurRad="38100" dist="38100" dir="2700000" algn="tl">
                    <a:srgbClr val="000000">
                      <a:alpha val="43137"/>
                    </a:srgbClr>
                  </a:outerShdw>
                </a:effectLst>
              </a:rPr>
              <a:t>intercampaña</a:t>
            </a:r>
            <a:r>
              <a:rPr lang="es-MX" sz="2400" dirty="0"/>
              <a:t>, debido a estas publicaciones la ciudadanía tuvo conocimiento anticipado de que el denunciado competiría por un cargo público</a:t>
            </a:r>
            <a:r>
              <a:rPr lang="es-MX" sz="2400" dirty="0" smtClean="0"/>
              <a:t>.</a:t>
            </a:r>
          </a:p>
          <a:p>
            <a:pPr marL="0" indent="0" algn="just">
              <a:buNone/>
            </a:pPr>
            <a:endParaRPr lang="es-MX" sz="800" dirty="0"/>
          </a:p>
          <a:p>
            <a:pPr marL="0" indent="0" algn="just">
              <a:buNone/>
            </a:pPr>
            <a:r>
              <a:rPr lang="es-MX" sz="2400" dirty="0"/>
              <a:t>Posteriormente la Sala Superior confirmaría dicha sentencia y se le sancionaría con una amonestación pública tanto al candidato como al partido político que lo </a:t>
            </a:r>
            <a:r>
              <a:rPr lang="es-MX" sz="2400" dirty="0" smtClean="0"/>
              <a:t>postuló, </a:t>
            </a:r>
            <a:r>
              <a:rPr lang="es-MX" sz="2400" dirty="0"/>
              <a:t>al incumplir su deber de cuidado.</a:t>
            </a:r>
          </a:p>
        </p:txBody>
      </p:sp>
    </p:spTree>
    <p:extLst>
      <p:ext uri="{BB962C8B-B14F-4D97-AF65-F5344CB8AC3E}">
        <p14:creationId xmlns:p14="http://schemas.microsoft.com/office/powerpoint/2010/main" val="3751517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83572"/>
            <a:ext cx="8596668" cy="845128"/>
          </a:xfrm>
        </p:spPr>
        <p:txBody>
          <a:bodyPr>
            <a:normAutofit fontScale="90000"/>
          </a:bodyPr>
          <a:lstStyle/>
          <a:p>
            <a:pPr algn="ctr"/>
            <a:r>
              <a:rPr lang="es-MX" sz="2800" dirty="0"/>
              <a:t>Actos anticipados de campaña</a:t>
            </a:r>
            <a:br>
              <a:rPr lang="es-MX" sz="2800" dirty="0"/>
            </a:br>
            <a:r>
              <a:rPr lang="es-MX" sz="2800" dirty="0"/>
              <a:t>SUP-REP-43/2018</a:t>
            </a:r>
          </a:p>
        </p:txBody>
      </p:sp>
      <p:pic>
        <p:nvPicPr>
          <p:cNvPr id="4" name="Marcador de contenido 3"/>
          <p:cNvPicPr>
            <a:picLocks noGrp="1" noChangeAspect="1"/>
          </p:cNvPicPr>
          <p:nvPr>
            <p:ph idx="1"/>
          </p:nvPr>
        </p:nvPicPr>
        <p:blipFill>
          <a:blip r:embed="rId2"/>
          <a:stretch>
            <a:fillRect/>
          </a:stretch>
        </p:blipFill>
        <p:spPr>
          <a:xfrm>
            <a:off x="1153390" y="1111827"/>
            <a:ext cx="7969827" cy="5746173"/>
          </a:xfrm>
          <a:prstGeom prst="rect">
            <a:avLst/>
          </a:prstGeom>
        </p:spPr>
      </p:pic>
    </p:spTree>
    <p:extLst>
      <p:ext uri="{BB962C8B-B14F-4D97-AF65-F5344CB8AC3E}">
        <p14:creationId xmlns:p14="http://schemas.microsoft.com/office/powerpoint/2010/main" val="2803078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142009"/>
            <a:ext cx="8596668" cy="762000"/>
          </a:xfrm>
        </p:spPr>
        <p:txBody>
          <a:bodyPr>
            <a:normAutofit fontScale="90000"/>
          </a:bodyPr>
          <a:lstStyle/>
          <a:p>
            <a:r>
              <a:rPr lang="es-MX" dirty="0"/>
              <a:t>Internet y redes sociales. Datos contextuales.</a:t>
            </a:r>
            <a:br>
              <a:rPr lang="es-MX" dirty="0"/>
            </a:br>
            <a:r>
              <a:rPr lang="es-MX" dirty="0"/>
              <a:t/>
            </a:r>
            <a:br>
              <a:rPr lang="es-MX" dirty="0"/>
            </a:br>
            <a:endParaRPr lang="es-MX" dirty="0"/>
          </a:p>
        </p:txBody>
      </p:sp>
      <p:sp>
        <p:nvSpPr>
          <p:cNvPr id="3" name="Marcador de contenido 2"/>
          <p:cNvSpPr>
            <a:spLocks noGrp="1"/>
          </p:cNvSpPr>
          <p:nvPr>
            <p:ph idx="1"/>
          </p:nvPr>
        </p:nvSpPr>
        <p:spPr>
          <a:xfrm>
            <a:off x="467591" y="904009"/>
            <a:ext cx="9538853" cy="5787736"/>
          </a:xfrm>
        </p:spPr>
        <p:txBody>
          <a:bodyPr>
            <a:normAutofit/>
          </a:bodyPr>
          <a:lstStyle/>
          <a:p>
            <a:pPr marL="0" indent="0" algn="ctr">
              <a:buNone/>
            </a:pPr>
            <a:r>
              <a:rPr lang="es-MX" sz="2400" dirty="0" smtClean="0">
                <a:effectLst>
                  <a:outerShdw blurRad="38100" dist="38100" dir="2700000" algn="tl">
                    <a:srgbClr val="000000">
                      <a:alpha val="43137"/>
                    </a:srgbClr>
                  </a:outerShdw>
                </a:effectLst>
              </a:rPr>
              <a:t>(INFORME </a:t>
            </a:r>
            <a:r>
              <a:rPr lang="es-MX" sz="2400" dirty="0">
                <a:effectLst>
                  <a:outerShdw blurRad="38100" dist="38100" dir="2700000" algn="tl">
                    <a:srgbClr val="000000">
                      <a:alpha val="43137"/>
                    </a:srgbClr>
                  </a:outerShdw>
                </a:effectLst>
              </a:rPr>
              <a:t>DIGITAL GLOBAL </a:t>
            </a:r>
            <a:r>
              <a:rPr lang="es-MX" sz="2400" dirty="0" smtClean="0">
                <a:effectLst>
                  <a:outerShdw blurRad="38100" dist="38100" dir="2700000" algn="tl">
                    <a:srgbClr val="000000">
                      <a:alpha val="43137"/>
                    </a:srgbClr>
                  </a:outerShdw>
                </a:effectLst>
              </a:rPr>
              <a:t>2018)</a:t>
            </a:r>
          </a:p>
          <a:p>
            <a:pPr marL="0" indent="0" algn="ctr">
              <a:buNone/>
            </a:pPr>
            <a:r>
              <a:rPr lang="es-MX" sz="2400" dirty="0" smtClean="0"/>
              <a:t> </a:t>
            </a:r>
          </a:p>
          <a:p>
            <a:pPr algn="just">
              <a:buFont typeface="Wingdings" panose="05000000000000000000" pitchFamily="2" charset="2"/>
              <a:buChar char="Ø"/>
            </a:pPr>
            <a:r>
              <a:rPr lang="es-MX" sz="2400" dirty="0" smtClean="0"/>
              <a:t>Más </a:t>
            </a:r>
            <a:r>
              <a:rPr lang="es-MX" sz="2400" dirty="0"/>
              <a:t>de </a:t>
            </a:r>
            <a:r>
              <a:rPr lang="es-MX" sz="2400" b="1" dirty="0"/>
              <a:t>3 mil millones de personas </a:t>
            </a:r>
            <a:r>
              <a:rPr lang="es-MX" sz="2400" b="1" dirty="0" smtClean="0"/>
              <a:t>en el mundo </a:t>
            </a:r>
            <a:r>
              <a:rPr lang="es-MX" sz="2400" dirty="0" smtClean="0"/>
              <a:t>usan </a:t>
            </a:r>
            <a:r>
              <a:rPr lang="es-MX" sz="2400" dirty="0"/>
              <a:t>redes sociales, el 90% </a:t>
            </a:r>
            <a:r>
              <a:rPr lang="es-MX" sz="2400" dirty="0" smtClean="0"/>
              <a:t>accede </a:t>
            </a:r>
            <a:r>
              <a:rPr lang="es-MX" sz="2400" dirty="0"/>
              <a:t>por medio de sus dispositivos </a:t>
            </a:r>
            <a:r>
              <a:rPr lang="es-MX" sz="2400" dirty="0" smtClean="0"/>
              <a:t>móviles.</a:t>
            </a:r>
          </a:p>
          <a:p>
            <a:pPr marL="0" indent="0" algn="just">
              <a:buNone/>
            </a:pPr>
            <a:endParaRPr lang="es-MX" sz="2400" dirty="0" smtClean="0"/>
          </a:p>
          <a:p>
            <a:pPr marL="0" indent="0" algn="just">
              <a:buNone/>
            </a:pPr>
            <a:r>
              <a:rPr lang="es-MX" sz="2400" dirty="0" smtClean="0"/>
              <a:t>Usuarios </a:t>
            </a:r>
            <a:r>
              <a:rPr lang="es-MX" sz="2400" dirty="0"/>
              <a:t>activos en un </a:t>
            </a:r>
            <a:r>
              <a:rPr lang="es-MX" sz="2400" dirty="0" smtClean="0"/>
              <a:t>mes:</a:t>
            </a:r>
          </a:p>
          <a:p>
            <a:pPr marL="0" indent="0" algn="just">
              <a:buNone/>
            </a:pPr>
            <a:endParaRPr lang="es-MX" sz="1400" dirty="0" smtClean="0"/>
          </a:p>
          <a:p>
            <a:pPr algn="just">
              <a:buFont typeface="Wingdings" panose="05000000000000000000" pitchFamily="2" charset="2"/>
              <a:buChar char="Ø"/>
            </a:pPr>
            <a:r>
              <a:rPr lang="es-MX" sz="2400" dirty="0"/>
              <a:t>YouTube tiene más de 1.900 </a:t>
            </a:r>
            <a:r>
              <a:rPr lang="es-MX" sz="2400" dirty="0" smtClean="0"/>
              <a:t>millones.</a:t>
            </a:r>
          </a:p>
          <a:p>
            <a:pPr algn="just">
              <a:buFont typeface="Wingdings" panose="05000000000000000000" pitchFamily="2" charset="2"/>
              <a:buChar char="Ø"/>
            </a:pPr>
            <a:r>
              <a:rPr lang="es-MX" sz="2400" dirty="0" err="1"/>
              <a:t>Whatsapp</a:t>
            </a:r>
            <a:r>
              <a:rPr lang="es-MX" sz="2400" dirty="0"/>
              <a:t> tiene más de 1.500 </a:t>
            </a:r>
            <a:r>
              <a:rPr lang="es-MX" sz="2400" dirty="0" smtClean="0"/>
              <a:t>millones.</a:t>
            </a:r>
          </a:p>
          <a:p>
            <a:pPr algn="just">
              <a:buFont typeface="Wingdings" panose="05000000000000000000" pitchFamily="2" charset="2"/>
              <a:buChar char="Ø"/>
            </a:pPr>
            <a:r>
              <a:rPr lang="es-MX" sz="2400" dirty="0"/>
              <a:t>Instagram tiene más de </a:t>
            </a:r>
            <a:r>
              <a:rPr lang="es-MX" sz="2400" dirty="0" smtClean="0"/>
              <a:t>1.000. </a:t>
            </a:r>
          </a:p>
          <a:p>
            <a:pPr algn="just">
              <a:buFont typeface="Wingdings" panose="05000000000000000000" pitchFamily="2" charset="2"/>
              <a:buChar char="Ø"/>
            </a:pPr>
            <a:r>
              <a:rPr lang="es-MX" sz="2400" dirty="0"/>
              <a:t>Twitter cuenta con más 336 </a:t>
            </a:r>
            <a:r>
              <a:rPr lang="es-MX" sz="2400" dirty="0" smtClean="0"/>
              <a:t>millones. </a:t>
            </a:r>
          </a:p>
          <a:p>
            <a:pPr algn="just">
              <a:buFont typeface="Wingdings" panose="05000000000000000000" pitchFamily="2" charset="2"/>
              <a:buChar char="Ø"/>
            </a:pPr>
            <a:endParaRPr lang="es-MX" sz="2400" dirty="0" smtClean="0"/>
          </a:p>
          <a:p>
            <a:pPr algn="just">
              <a:buFont typeface="Wingdings" panose="05000000000000000000" pitchFamily="2" charset="2"/>
              <a:buChar char="Ø"/>
            </a:pPr>
            <a:endParaRPr lang="es-MX" sz="2400" dirty="0"/>
          </a:p>
        </p:txBody>
      </p:sp>
    </p:spTree>
    <p:extLst>
      <p:ext uri="{BB962C8B-B14F-4D97-AF65-F5344CB8AC3E}">
        <p14:creationId xmlns:p14="http://schemas.microsoft.com/office/powerpoint/2010/main" val="562266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336" y="173182"/>
            <a:ext cx="9164782" cy="1011382"/>
          </a:xfrm>
        </p:spPr>
        <p:txBody>
          <a:bodyPr>
            <a:normAutofit/>
          </a:bodyPr>
          <a:lstStyle/>
          <a:p>
            <a:pPr algn="ctr"/>
            <a:r>
              <a:rPr lang="es-MX" sz="2800" dirty="0"/>
              <a:t>Actos anticipados de campaña</a:t>
            </a:r>
            <a:br>
              <a:rPr lang="es-MX" sz="2800" dirty="0"/>
            </a:br>
            <a:r>
              <a:rPr lang="es-MX" sz="2800" dirty="0"/>
              <a:t>SUP-REP-43/2018</a:t>
            </a:r>
          </a:p>
        </p:txBody>
      </p:sp>
      <p:sp>
        <p:nvSpPr>
          <p:cNvPr id="3" name="Marcador de contenido 2"/>
          <p:cNvSpPr>
            <a:spLocks noGrp="1"/>
          </p:cNvSpPr>
          <p:nvPr>
            <p:ph idx="1"/>
          </p:nvPr>
        </p:nvSpPr>
        <p:spPr>
          <a:xfrm>
            <a:off x="301335" y="1184565"/>
            <a:ext cx="9497291" cy="4856798"/>
          </a:xfrm>
        </p:spPr>
        <p:txBody>
          <a:bodyPr>
            <a:normAutofit/>
          </a:bodyPr>
          <a:lstStyle/>
          <a:p>
            <a:pPr marL="0" indent="0">
              <a:buNone/>
            </a:pPr>
            <a:endParaRPr lang="es-MX" sz="2800" dirty="0" smtClean="0">
              <a:effectLst>
                <a:outerShdw blurRad="38100" dist="38100" dir="2700000" algn="tl">
                  <a:srgbClr val="000000">
                    <a:alpha val="43137"/>
                  </a:srgbClr>
                </a:outerShdw>
              </a:effectLst>
            </a:endParaRPr>
          </a:p>
          <a:p>
            <a:pPr marL="0" indent="0">
              <a:buNone/>
            </a:pPr>
            <a:r>
              <a:rPr lang="es-MX" sz="2800" dirty="0" smtClean="0">
                <a:effectLst>
                  <a:outerShdw blurRad="38100" dist="38100" dir="2700000" algn="tl">
                    <a:srgbClr val="000000">
                      <a:alpha val="43137"/>
                    </a:srgbClr>
                  </a:outerShdw>
                </a:effectLst>
              </a:rPr>
              <a:t>“</a:t>
            </a:r>
            <a:r>
              <a:rPr lang="es-MX" sz="2800" dirty="0">
                <a:effectLst>
                  <a:outerShdw blurRad="38100" dist="38100" dir="2700000" algn="tl">
                    <a:srgbClr val="000000">
                      <a:alpha val="43137"/>
                    </a:srgbClr>
                  </a:outerShdw>
                </a:effectLst>
              </a:rPr>
              <a:t>Ni una firma al bronco, menos un voto” </a:t>
            </a:r>
            <a:r>
              <a:rPr lang="es-MX" sz="2800" b="1" u="sng" dirty="0"/>
              <a:t>sí constituye un llamado expreso e inequívoco a no </a:t>
            </a:r>
            <a:r>
              <a:rPr lang="es-MX" sz="2800" b="1" u="sng" dirty="0" smtClean="0"/>
              <a:t>votar</a:t>
            </a:r>
            <a:r>
              <a:rPr lang="es-MX" sz="2800" dirty="0" smtClean="0"/>
              <a:t>.</a:t>
            </a:r>
          </a:p>
          <a:p>
            <a:pPr marL="0" indent="0">
              <a:buNone/>
            </a:pPr>
            <a:endParaRPr lang="es-MX" sz="2800" dirty="0"/>
          </a:p>
          <a:p>
            <a:pPr marL="0" indent="0" algn="just">
              <a:buNone/>
            </a:pPr>
            <a:r>
              <a:rPr lang="es-MX" sz="2800" dirty="0" smtClean="0"/>
              <a:t>[El llamado] es </a:t>
            </a:r>
            <a:r>
              <a:rPr lang="es-MX" sz="2800" dirty="0"/>
              <a:t>expresamente una convocatoria proselitista en sentido negativo a no otorgar firmas en el proceso para recabar apoyos y, en el caso de lograr la candidatura independiente a no emitir el sufragio en su favor, es decir, </a:t>
            </a:r>
            <a:r>
              <a:rPr lang="es-MX" sz="2800" b="1" u="sng" dirty="0">
                <a:effectLst>
                  <a:outerShdw blurRad="38100" dist="38100" dir="2700000" algn="tl">
                    <a:srgbClr val="000000">
                      <a:alpha val="43137"/>
                    </a:srgbClr>
                  </a:outerShdw>
                </a:effectLst>
              </a:rPr>
              <a:t>un mensaje electoral </a:t>
            </a:r>
            <a:r>
              <a:rPr lang="es-MX" sz="2800" b="1" u="sng" dirty="0" smtClean="0">
                <a:effectLst>
                  <a:outerShdw blurRad="38100" dist="38100" dir="2700000" algn="tl">
                    <a:srgbClr val="000000">
                      <a:alpha val="43137"/>
                    </a:srgbClr>
                  </a:outerShdw>
                </a:effectLst>
              </a:rPr>
              <a:t>disuasivo</a:t>
            </a:r>
            <a:r>
              <a:rPr lang="es-MX" sz="2800" dirty="0" smtClean="0"/>
              <a:t>.</a:t>
            </a:r>
            <a:endParaRPr lang="es-MX" sz="2800" dirty="0"/>
          </a:p>
        </p:txBody>
      </p:sp>
    </p:spTree>
    <p:extLst>
      <p:ext uri="{BB962C8B-B14F-4D97-AF65-F5344CB8AC3E}">
        <p14:creationId xmlns:p14="http://schemas.microsoft.com/office/powerpoint/2010/main" val="2451147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2008"/>
            <a:ext cx="8596668" cy="938646"/>
          </a:xfrm>
        </p:spPr>
        <p:txBody>
          <a:bodyPr>
            <a:normAutofit fontScale="90000"/>
          </a:bodyPr>
          <a:lstStyle/>
          <a:p>
            <a:pPr algn="ctr"/>
            <a:r>
              <a:rPr lang="es-MX" sz="2800" dirty="0"/>
              <a:t>Actos anticipados de campaña</a:t>
            </a:r>
            <a:br>
              <a:rPr lang="es-MX" sz="2800" dirty="0"/>
            </a:br>
            <a:r>
              <a:rPr lang="es-MX" sz="2800" dirty="0"/>
              <a:t>SUP-REP-43/2018</a:t>
            </a:r>
          </a:p>
        </p:txBody>
      </p:sp>
      <p:pic>
        <p:nvPicPr>
          <p:cNvPr id="4" name="Marcador de contenido 3"/>
          <p:cNvPicPr>
            <a:picLocks noGrp="1" noChangeAspect="1"/>
          </p:cNvPicPr>
          <p:nvPr>
            <p:ph idx="1"/>
          </p:nvPr>
        </p:nvPicPr>
        <p:blipFill>
          <a:blip r:embed="rId2"/>
          <a:stretch>
            <a:fillRect/>
          </a:stretch>
        </p:blipFill>
        <p:spPr>
          <a:xfrm>
            <a:off x="1712923" y="1313528"/>
            <a:ext cx="6525490" cy="4972972"/>
          </a:xfrm>
          <a:prstGeom prst="rect">
            <a:avLst/>
          </a:prstGeom>
        </p:spPr>
      </p:pic>
    </p:spTree>
    <p:extLst>
      <p:ext uri="{BB962C8B-B14F-4D97-AF65-F5344CB8AC3E}">
        <p14:creationId xmlns:p14="http://schemas.microsoft.com/office/powerpoint/2010/main" val="1844102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2009"/>
            <a:ext cx="8596668" cy="689264"/>
          </a:xfrm>
        </p:spPr>
        <p:txBody>
          <a:bodyPr>
            <a:normAutofit fontScale="90000"/>
          </a:bodyPr>
          <a:lstStyle/>
          <a:p>
            <a:pPr algn="ctr"/>
            <a:r>
              <a:rPr lang="es-MX" sz="2400" dirty="0"/>
              <a:t>Actos anticipados de campaña</a:t>
            </a:r>
            <a:br>
              <a:rPr lang="es-MX" sz="2400" dirty="0"/>
            </a:br>
            <a:r>
              <a:rPr lang="es-MX" sz="2400" dirty="0"/>
              <a:t>SUP-REP-43/2018</a:t>
            </a:r>
          </a:p>
        </p:txBody>
      </p:sp>
      <p:sp>
        <p:nvSpPr>
          <p:cNvPr id="3" name="Marcador de contenido 2"/>
          <p:cNvSpPr>
            <a:spLocks noGrp="1"/>
          </p:cNvSpPr>
          <p:nvPr>
            <p:ph idx="1"/>
          </p:nvPr>
        </p:nvSpPr>
        <p:spPr>
          <a:xfrm>
            <a:off x="374072" y="1142280"/>
            <a:ext cx="9497291" cy="5403993"/>
          </a:xfrm>
        </p:spPr>
        <p:txBody>
          <a:bodyPr>
            <a:normAutofit/>
          </a:bodyPr>
          <a:lstStyle/>
          <a:p>
            <a:pPr marL="0" indent="0" algn="just">
              <a:buNone/>
            </a:pPr>
            <a:endParaRPr lang="es-MX" sz="2800" dirty="0" smtClean="0"/>
          </a:p>
          <a:p>
            <a:pPr marL="0" indent="0" algn="just">
              <a:buNone/>
            </a:pPr>
            <a:endParaRPr lang="es-MX" sz="2800" dirty="0" smtClean="0"/>
          </a:p>
          <a:p>
            <a:pPr marL="0" indent="0" algn="just">
              <a:buNone/>
            </a:pPr>
            <a:r>
              <a:rPr lang="es-MX" sz="2800" dirty="0" smtClean="0"/>
              <a:t>(…) </a:t>
            </a:r>
            <a:r>
              <a:rPr lang="es-MX" sz="2800" dirty="0"/>
              <a:t>la frase NI UN VOTO AL PRI sí constituye un llamado expreso e inequívoco a no votar por ese partido político</a:t>
            </a:r>
            <a:r>
              <a:rPr lang="es-MX" sz="2800" dirty="0" smtClean="0"/>
              <a:t>.</a:t>
            </a:r>
          </a:p>
          <a:p>
            <a:pPr marL="0" indent="0" algn="just">
              <a:buNone/>
            </a:pPr>
            <a:endParaRPr lang="es-MX" sz="2800" dirty="0"/>
          </a:p>
          <a:p>
            <a:pPr marL="0" indent="0" algn="just">
              <a:buNone/>
            </a:pPr>
            <a:r>
              <a:rPr lang="es-MX" sz="2800" dirty="0"/>
              <a:t>(…) la frase NI UN VOTO AL PRI QUE PIERDA EL REGISTRO EL PRI Y SUS SATÉLITES sí constituye un llamado expreso e inequívoco a no votar por ese partido político.</a:t>
            </a:r>
          </a:p>
        </p:txBody>
      </p:sp>
    </p:spTree>
    <p:extLst>
      <p:ext uri="{BB962C8B-B14F-4D97-AF65-F5344CB8AC3E}">
        <p14:creationId xmlns:p14="http://schemas.microsoft.com/office/powerpoint/2010/main" val="7832718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3199" y="1143001"/>
            <a:ext cx="8596668" cy="3522518"/>
          </a:xfrm>
        </p:spPr>
        <p:txBody>
          <a:bodyPr>
            <a:noAutofit/>
          </a:bodyPr>
          <a:lstStyle/>
          <a:p>
            <a:pPr algn="ctr"/>
            <a:r>
              <a:rPr lang="es-MX" dirty="0" smtClean="0"/>
              <a:t/>
            </a:r>
            <a:br>
              <a:rPr lang="es-MX" dirty="0" smtClean="0"/>
            </a:br>
            <a:r>
              <a:rPr lang="es-MX" dirty="0"/>
              <a:t/>
            </a:r>
            <a:br>
              <a:rPr lang="es-MX" dirty="0"/>
            </a:br>
            <a:r>
              <a:rPr lang="es-MX" dirty="0" smtClean="0"/>
              <a:t>SUP-REC-887/2018 </a:t>
            </a:r>
            <a:r>
              <a:rPr lang="es-MX" dirty="0"/>
              <a:t>Y ACUMULADOS (</a:t>
            </a:r>
            <a:r>
              <a:rPr lang="es-MX" dirty="0" smtClean="0"/>
              <a:t>CASO PLAYERA DE TIGRES/USO DE MARCAS COMERCIALES)</a:t>
            </a:r>
            <a:br>
              <a:rPr lang="es-MX" dirty="0" smtClean="0"/>
            </a:br>
            <a:r>
              <a:rPr lang="es-MX" dirty="0"/>
              <a:t/>
            </a:r>
            <a:br>
              <a:rPr lang="es-MX" dirty="0"/>
            </a:br>
            <a:endParaRPr lang="es-MX" dirty="0"/>
          </a:p>
        </p:txBody>
      </p:sp>
    </p:spTree>
    <p:extLst>
      <p:ext uri="{BB962C8B-B14F-4D97-AF65-F5344CB8AC3E}">
        <p14:creationId xmlns:p14="http://schemas.microsoft.com/office/powerpoint/2010/main" val="35479517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52400"/>
            <a:ext cx="8596668" cy="969818"/>
          </a:xfrm>
        </p:spPr>
        <p:txBody>
          <a:bodyPr>
            <a:normAutofit fontScale="90000"/>
          </a:bodyPr>
          <a:lstStyle/>
          <a:p>
            <a:pPr algn="ctr"/>
            <a:r>
              <a:rPr lang="es-MX" sz="2700" dirty="0"/>
              <a:t>SUP-REC-887/2018 Y ACUMULADOS (CASO PLAYERA DE TIGRES/USO DE MARCAS COMERCIALES)</a:t>
            </a:r>
            <a:br>
              <a:rPr lang="es-MX" sz="2700" dirty="0"/>
            </a:br>
            <a:r>
              <a:rPr lang="es-MX" dirty="0"/>
              <a:t/>
            </a:r>
            <a:br>
              <a:rPr lang="es-MX" dirty="0"/>
            </a:br>
            <a:r>
              <a:rPr lang="es-MX" dirty="0"/>
              <a:t/>
            </a:r>
            <a:br>
              <a:rPr lang="es-MX" dirty="0"/>
            </a:br>
            <a:endParaRPr lang="es-MX" dirty="0"/>
          </a:p>
        </p:txBody>
      </p:sp>
      <p:pic>
        <p:nvPicPr>
          <p:cNvPr id="4" name="Marcador de contenido 3"/>
          <p:cNvPicPr>
            <a:picLocks noGrp="1" noChangeAspect="1"/>
          </p:cNvPicPr>
          <p:nvPr>
            <p:ph idx="1"/>
          </p:nvPr>
        </p:nvPicPr>
        <p:blipFill>
          <a:blip r:embed="rId2"/>
          <a:stretch>
            <a:fillRect/>
          </a:stretch>
        </p:blipFill>
        <p:spPr>
          <a:xfrm>
            <a:off x="2705748" y="2057400"/>
            <a:ext cx="5128997" cy="3912577"/>
          </a:xfrm>
          <a:prstGeom prst="rect">
            <a:avLst/>
          </a:prstGeom>
        </p:spPr>
      </p:pic>
    </p:spTree>
    <p:extLst>
      <p:ext uri="{BB962C8B-B14F-4D97-AF65-F5344CB8AC3E}">
        <p14:creationId xmlns:p14="http://schemas.microsoft.com/office/powerpoint/2010/main" val="4079370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0054"/>
            <a:ext cx="8596668" cy="824345"/>
          </a:xfrm>
        </p:spPr>
        <p:txBody>
          <a:bodyPr>
            <a:noAutofit/>
          </a:bodyPr>
          <a:lstStyle/>
          <a:p>
            <a:pPr algn="ctr"/>
            <a:r>
              <a:rPr lang="es-MX" sz="2400" dirty="0"/>
              <a:t>SUP-REC-887/2018 Y ACUMULADOS (CASO PLAYERA DE TIGRES/USO DE MARCAS COMERCIALES)</a:t>
            </a:r>
            <a:br>
              <a:rPr lang="es-MX" sz="2400" dirty="0"/>
            </a:br>
            <a:r>
              <a:rPr lang="es-MX" sz="2400" dirty="0"/>
              <a:t/>
            </a:r>
            <a:br>
              <a:rPr lang="es-MX" sz="2400" dirty="0"/>
            </a:br>
            <a:r>
              <a:rPr lang="es-MX" sz="2400" dirty="0"/>
              <a:t/>
            </a:r>
            <a:br>
              <a:rPr lang="es-MX" sz="2400" dirty="0"/>
            </a:br>
            <a:endParaRPr lang="es-MX" sz="2400" dirty="0"/>
          </a:p>
        </p:txBody>
      </p:sp>
      <p:pic>
        <p:nvPicPr>
          <p:cNvPr id="4" name="Marcador de contenido 3"/>
          <p:cNvPicPr>
            <a:picLocks noGrp="1" noChangeAspect="1"/>
          </p:cNvPicPr>
          <p:nvPr>
            <p:ph idx="1"/>
          </p:nvPr>
        </p:nvPicPr>
        <p:blipFill>
          <a:blip r:embed="rId2"/>
          <a:stretch>
            <a:fillRect/>
          </a:stretch>
        </p:blipFill>
        <p:spPr>
          <a:xfrm>
            <a:off x="1577841" y="1136071"/>
            <a:ext cx="7065818" cy="5285511"/>
          </a:xfrm>
          <a:prstGeom prst="rect">
            <a:avLst/>
          </a:prstGeom>
        </p:spPr>
      </p:pic>
    </p:spTree>
    <p:extLst>
      <p:ext uri="{BB962C8B-B14F-4D97-AF65-F5344CB8AC3E}">
        <p14:creationId xmlns:p14="http://schemas.microsoft.com/office/powerpoint/2010/main" val="2365649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634" y="197427"/>
            <a:ext cx="8596668" cy="987136"/>
          </a:xfrm>
        </p:spPr>
        <p:txBody>
          <a:bodyPr>
            <a:noAutofit/>
          </a:bodyPr>
          <a:lstStyle/>
          <a:p>
            <a:pPr algn="ctr"/>
            <a:r>
              <a:rPr lang="es-MX" sz="2800" dirty="0"/>
              <a:t>SUP-REC-887/2018 Y ACUMULADOS (CASO PLAYERA DE TIGRES/USO DE MARCAS COMERCIALES)</a:t>
            </a:r>
            <a:br>
              <a:rPr lang="es-MX" sz="2800" dirty="0"/>
            </a:br>
            <a:r>
              <a:rPr lang="es-MX" sz="2800" dirty="0"/>
              <a:t/>
            </a:r>
            <a:br>
              <a:rPr lang="es-MX" sz="2800" dirty="0"/>
            </a:br>
            <a:r>
              <a:rPr lang="es-MX" sz="2800" dirty="0"/>
              <a:t/>
            </a:r>
            <a:br>
              <a:rPr lang="es-MX" sz="2800" dirty="0"/>
            </a:br>
            <a:endParaRPr lang="es-MX" sz="2800" dirty="0"/>
          </a:p>
        </p:txBody>
      </p:sp>
      <p:sp>
        <p:nvSpPr>
          <p:cNvPr id="3" name="Marcador de contenido 2"/>
          <p:cNvSpPr>
            <a:spLocks noGrp="1"/>
          </p:cNvSpPr>
          <p:nvPr>
            <p:ph idx="1"/>
          </p:nvPr>
        </p:nvSpPr>
        <p:spPr>
          <a:xfrm>
            <a:off x="477982" y="1381271"/>
            <a:ext cx="9195954" cy="5154611"/>
          </a:xfrm>
        </p:spPr>
        <p:txBody>
          <a:bodyPr/>
          <a:lstStyle/>
          <a:p>
            <a:pPr marL="0" indent="0" algn="just">
              <a:buNone/>
            </a:pPr>
            <a:endParaRPr lang="es-MX" sz="2000" b="1" dirty="0" smtClean="0"/>
          </a:p>
          <a:p>
            <a:pPr marL="0" indent="0" algn="just">
              <a:buNone/>
            </a:pPr>
            <a:r>
              <a:rPr lang="es-MX" sz="2000" b="1" dirty="0" smtClean="0"/>
              <a:t>Jurisprudencia </a:t>
            </a:r>
            <a:r>
              <a:rPr lang="es-MX" sz="2000" b="1" dirty="0"/>
              <a:t>37/2010</a:t>
            </a:r>
          </a:p>
          <a:p>
            <a:pPr marL="0" indent="0" algn="just">
              <a:buNone/>
            </a:pPr>
            <a:r>
              <a:rPr lang="es-MX" sz="2000" b="1" dirty="0"/>
              <a:t>PROPAGANDA ELECTORAL. COMPRENDE LA DIFUSIÓN COMERCIAL QUE SE REALIZA EN EL CONTEXTO DE UNA CAMPAÑA COMICIAL CUANDO CONTIENE ELEMENTOS QUE REVELAN LA INTENCIÓN DE PROMOVER UNA CANDIDATURA O UN PARTIDO POLÍTICO ANTE LA CIUDADANÍA</a:t>
            </a:r>
            <a:r>
              <a:rPr lang="es-MX" sz="2000" dirty="0"/>
              <a:t>.-  (…) </a:t>
            </a:r>
            <a:r>
              <a:rPr lang="es-MX" sz="2000" b="1" dirty="0"/>
              <a:t>se debe considerar como propaganda electoral, todo acto de difusión que se realice en el marco de una campaña comicial</a:t>
            </a:r>
            <a:r>
              <a:rPr lang="es-MX" sz="2000" dirty="0"/>
              <a:t>, con independencia de que se desenvuelva en el ámbito de la actividad comercial, publicitaria o de promoción empresarial, </a:t>
            </a:r>
            <a:r>
              <a:rPr lang="es-MX" sz="2000" b="1" dirty="0">
                <a:effectLst>
                  <a:outerShdw blurRad="38100" dist="38100" dir="2700000" algn="tl">
                    <a:srgbClr val="000000">
                      <a:alpha val="43137"/>
                    </a:srgbClr>
                  </a:outerShdw>
                </a:effectLst>
              </a:rPr>
              <a:t>cuando en su difusión se muestre objetivamente que se efectúa también con la intención de promover una candidatura o un partido político </a:t>
            </a:r>
            <a:r>
              <a:rPr lang="es-MX" sz="2000" dirty="0"/>
              <a:t>ante la ciudadanía, por incluir signos, emblemas y expresiones que los identifican, </a:t>
            </a:r>
            <a:r>
              <a:rPr lang="es-MX" sz="2000" b="1" u="sng" dirty="0">
                <a:effectLst>
                  <a:outerShdw blurRad="38100" dist="38100" dir="2700000" algn="tl">
                    <a:srgbClr val="000000">
                      <a:alpha val="43137"/>
                    </a:srgbClr>
                  </a:outerShdw>
                </a:effectLst>
              </a:rPr>
              <a:t>aun cuando tales elementos se introduzcan en el mensaje de manera marginal o circunstancial</a:t>
            </a:r>
            <a:r>
              <a:rPr lang="es-MX" sz="2000" dirty="0"/>
              <a:t>.</a:t>
            </a:r>
          </a:p>
          <a:p>
            <a:pPr marL="0" indent="0">
              <a:buNone/>
            </a:pPr>
            <a:endParaRPr lang="es-MX" dirty="0"/>
          </a:p>
        </p:txBody>
      </p:sp>
    </p:spTree>
    <p:extLst>
      <p:ext uri="{BB962C8B-B14F-4D97-AF65-F5344CB8AC3E}">
        <p14:creationId xmlns:p14="http://schemas.microsoft.com/office/powerpoint/2010/main" val="3986147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00445"/>
            <a:ext cx="8596668" cy="1320800"/>
          </a:xfrm>
        </p:spPr>
        <p:txBody>
          <a:bodyPr>
            <a:noAutofit/>
          </a:bodyPr>
          <a:lstStyle/>
          <a:p>
            <a:pPr algn="ctr"/>
            <a:r>
              <a:rPr lang="es-MX" sz="2400" dirty="0"/>
              <a:t>SUP-REC-887/2018 Y ACUMULADOS (CASO PLAYERA DE TIGRES/USO DE MARCAS COMERCIALES)</a:t>
            </a:r>
            <a:br>
              <a:rPr lang="es-MX" sz="2400" dirty="0"/>
            </a:br>
            <a:r>
              <a:rPr lang="es-MX" sz="2400" dirty="0"/>
              <a:t/>
            </a:r>
            <a:br>
              <a:rPr lang="es-MX" sz="2400" dirty="0"/>
            </a:br>
            <a:endParaRPr lang="es-MX" sz="2400" dirty="0"/>
          </a:p>
        </p:txBody>
      </p:sp>
      <p:sp>
        <p:nvSpPr>
          <p:cNvPr id="3" name="Marcador de contenido 2"/>
          <p:cNvSpPr>
            <a:spLocks noGrp="1"/>
          </p:cNvSpPr>
          <p:nvPr>
            <p:ph idx="1"/>
          </p:nvPr>
        </p:nvSpPr>
        <p:spPr>
          <a:xfrm>
            <a:off x="531861" y="1048761"/>
            <a:ext cx="9121293" cy="5455947"/>
          </a:xfrm>
        </p:spPr>
        <p:txBody>
          <a:bodyPr/>
          <a:lstStyle/>
          <a:p>
            <a:pPr marL="0" indent="0" algn="just">
              <a:buNone/>
            </a:pPr>
            <a:endParaRPr lang="es-MX" sz="2400" b="1" dirty="0" smtClean="0"/>
          </a:p>
          <a:p>
            <a:pPr marL="0" indent="0" algn="just">
              <a:buNone/>
            </a:pPr>
            <a:r>
              <a:rPr lang="es-MX" sz="2400" b="1" dirty="0" smtClean="0"/>
              <a:t>Tesis </a:t>
            </a:r>
            <a:r>
              <a:rPr lang="es-MX" sz="2400" b="1" dirty="0"/>
              <a:t>XIV/2010</a:t>
            </a:r>
          </a:p>
          <a:p>
            <a:pPr marL="0" indent="0" algn="just">
              <a:buNone/>
            </a:pPr>
            <a:endParaRPr lang="es-MX" sz="2400" b="1" dirty="0" smtClean="0"/>
          </a:p>
          <a:p>
            <a:pPr marL="0" indent="0" algn="just">
              <a:buNone/>
            </a:pPr>
            <a:r>
              <a:rPr lang="es-MX" sz="2400" b="1" dirty="0" smtClean="0"/>
              <a:t>PROPAGANDA </a:t>
            </a:r>
            <a:r>
              <a:rPr lang="es-MX" sz="2400" b="1" dirty="0"/>
              <a:t>ELECTORAL. NO DEBE TENER CARACTERÍSTICAS SEMEJANTES A LAS DE LA PUBLICIDAD COMERCIAL. </a:t>
            </a:r>
            <a:r>
              <a:rPr lang="es-MX" sz="2400" dirty="0"/>
              <a:t>(…) </a:t>
            </a:r>
            <a:r>
              <a:rPr lang="es-MX" sz="2400" dirty="0" smtClean="0"/>
              <a:t>los </a:t>
            </a:r>
            <a:r>
              <a:rPr lang="es-MX" sz="2400" dirty="0"/>
              <a:t>institutos políticos </a:t>
            </a:r>
            <a:r>
              <a:rPr lang="es-MX" sz="2400" b="1" dirty="0">
                <a:effectLst>
                  <a:outerShdw blurRad="38100" dist="38100" dir="2700000" algn="tl">
                    <a:srgbClr val="000000">
                      <a:alpha val="43137"/>
                    </a:srgbClr>
                  </a:outerShdw>
                </a:effectLst>
              </a:rPr>
              <a:t>deben abstenerse de incluir </a:t>
            </a:r>
            <a:r>
              <a:rPr lang="es-MX" sz="2400" dirty="0"/>
              <a:t>en la propaganda electoral </a:t>
            </a:r>
            <a:r>
              <a:rPr lang="es-MX" sz="2400" b="1" dirty="0">
                <a:effectLst>
                  <a:outerShdw blurRad="38100" dist="38100" dir="2700000" algn="tl">
                    <a:srgbClr val="000000">
                      <a:alpha val="43137"/>
                    </a:srgbClr>
                  </a:outerShdw>
                </a:effectLst>
              </a:rPr>
              <a:t>expresiones, símbolos o características semejantes a las de una publicidad comercial</a:t>
            </a:r>
            <a:r>
              <a:rPr lang="es-MX" sz="2400" dirty="0"/>
              <a:t>, pues lo contrario podría afectar la equidad en la contienda electoral.</a:t>
            </a:r>
          </a:p>
          <a:p>
            <a:pPr marL="0" indent="0">
              <a:buNone/>
            </a:pPr>
            <a:endParaRPr lang="es-MX" dirty="0"/>
          </a:p>
        </p:txBody>
      </p:sp>
    </p:spTree>
    <p:extLst>
      <p:ext uri="{BB962C8B-B14F-4D97-AF65-F5344CB8AC3E}">
        <p14:creationId xmlns:p14="http://schemas.microsoft.com/office/powerpoint/2010/main" val="2031263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0055"/>
            <a:ext cx="8596668" cy="710045"/>
          </a:xfrm>
        </p:spPr>
        <p:txBody>
          <a:bodyPr>
            <a:noAutofit/>
          </a:bodyPr>
          <a:lstStyle/>
          <a:p>
            <a:pPr algn="ctr"/>
            <a:r>
              <a:rPr lang="es-MX" sz="2400" dirty="0"/>
              <a:t>SUP-REC-887/2018 Y ACUMULADOS (CASO PLAYERA DE TIGRES/USO DE MARCAS COMERCIALES)</a:t>
            </a:r>
            <a:br>
              <a:rPr lang="es-MX" sz="2400" dirty="0"/>
            </a:br>
            <a:r>
              <a:rPr lang="es-MX" sz="2400" dirty="0"/>
              <a:t/>
            </a:r>
            <a:br>
              <a:rPr lang="es-MX" sz="2400" dirty="0"/>
            </a:br>
            <a:endParaRPr lang="es-MX" sz="2400" dirty="0"/>
          </a:p>
        </p:txBody>
      </p:sp>
      <p:sp>
        <p:nvSpPr>
          <p:cNvPr id="3" name="Marcador de contenido 2"/>
          <p:cNvSpPr>
            <a:spLocks noGrp="1"/>
          </p:cNvSpPr>
          <p:nvPr>
            <p:ph idx="1"/>
          </p:nvPr>
        </p:nvSpPr>
        <p:spPr>
          <a:xfrm>
            <a:off x="155864" y="1091045"/>
            <a:ext cx="9809018" cy="4950317"/>
          </a:xfrm>
        </p:spPr>
        <p:txBody>
          <a:bodyPr>
            <a:normAutofit/>
          </a:bodyPr>
          <a:lstStyle/>
          <a:p>
            <a:pPr marL="0" indent="0" algn="just">
              <a:buNone/>
            </a:pPr>
            <a:endParaRPr lang="es-MX" sz="2400" dirty="0" smtClean="0"/>
          </a:p>
          <a:p>
            <a:pPr marL="0" indent="0" algn="just">
              <a:buNone/>
            </a:pPr>
            <a:r>
              <a:rPr lang="es-MX" sz="2400" dirty="0" smtClean="0"/>
              <a:t>(…) </a:t>
            </a:r>
            <a:r>
              <a:rPr lang="es-MX" sz="2400" dirty="0"/>
              <a:t>la modalidad en las que se emplearon y difundieron las playeras deportivas, así como las imágenes de figuras de ficción, en cuanto marcas comerciales, </a:t>
            </a:r>
            <a:r>
              <a:rPr lang="es-MX" sz="2400" dirty="0" smtClean="0"/>
              <a:t>(…) </a:t>
            </a:r>
            <a:r>
              <a:rPr lang="es-MX" sz="2400" b="1" dirty="0" smtClean="0">
                <a:effectLst>
                  <a:outerShdw blurRad="38100" dist="38100" dir="2700000" algn="tl">
                    <a:srgbClr val="000000">
                      <a:alpha val="43137"/>
                    </a:srgbClr>
                  </a:outerShdw>
                </a:effectLst>
              </a:rPr>
              <a:t>sí </a:t>
            </a:r>
            <a:r>
              <a:rPr lang="es-MX" sz="2400" b="1" dirty="0">
                <a:effectLst>
                  <a:outerShdw blurRad="38100" dist="38100" dir="2700000" algn="tl">
                    <a:srgbClr val="000000">
                      <a:alpha val="43137"/>
                    </a:srgbClr>
                  </a:outerShdw>
                </a:effectLst>
              </a:rPr>
              <a:t>constituye un acto de aprovechamiento de la reputación ajena</a:t>
            </a:r>
            <a:r>
              <a:rPr lang="es-MX" sz="2400" dirty="0"/>
              <a:t> (de la marca) y, por tanto, </a:t>
            </a:r>
            <a:r>
              <a:rPr lang="es-MX" sz="2400" u="sng" dirty="0">
                <a:effectLst>
                  <a:outerShdw blurRad="38100" dist="38100" dir="2700000" algn="tl">
                    <a:srgbClr val="000000">
                      <a:alpha val="43137"/>
                    </a:srgbClr>
                  </a:outerShdw>
                </a:effectLst>
              </a:rPr>
              <a:t>debe ser valuado y contabilizado para efectos del tope de </a:t>
            </a:r>
            <a:r>
              <a:rPr lang="es-MX" sz="2400" u="sng" dirty="0" smtClean="0">
                <a:effectLst>
                  <a:outerShdw blurRad="38100" dist="38100" dir="2700000" algn="tl">
                    <a:srgbClr val="000000">
                      <a:alpha val="43137"/>
                    </a:srgbClr>
                  </a:outerShdw>
                </a:effectLst>
              </a:rPr>
              <a:t>campaña.</a:t>
            </a:r>
          </a:p>
          <a:p>
            <a:pPr marL="0" indent="0" algn="just">
              <a:buNone/>
            </a:pPr>
            <a:endParaRPr lang="es-MX" sz="2400" dirty="0"/>
          </a:p>
          <a:p>
            <a:pPr marL="0" indent="0" algn="just">
              <a:buNone/>
            </a:pPr>
            <a:r>
              <a:rPr lang="es-MX" sz="2400" dirty="0"/>
              <a:t>(…) el mensaje </a:t>
            </a:r>
            <a:r>
              <a:rPr lang="es-MX" sz="2400" dirty="0" smtClean="0"/>
              <a:t>(…) puede </a:t>
            </a:r>
            <a:r>
              <a:rPr lang="es-MX" sz="2400" dirty="0"/>
              <a:t>concebirse como una especie de </a:t>
            </a:r>
            <a:r>
              <a:rPr lang="es-MX" sz="2400" b="1" u="sng" dirty="0">
                <a:effectLst>
                  <a:outerShdw blurRad="38100" dist="38100" dir="2700000" algn="tl">
                    <a:srgbClr val="000000">
                      <a:alpha val="43137"/>
                    </a:srgbClr>
                  </a:outerShdw>
                </a:effectLst>
              </a:rPr>
              <a:t>propaganda integrada con fines electorales</a:t>
            </a:r>
            <a:r>
              <a:rPr lang="es-MX" sz="2400" dirty="0"/>
              <a:t>, generando un mensaje sobre la identidad entre la publicidad comercial y la propaganda electoral, esto es, como si fuesen una sola.</a:t>
            </a:r>
          </a:p>
        </p:txBody>
      </p:sp>
    </p:spTree>
    <p:extLst>
      <p:ext uri="{BB962C8B-B14F-4D97-AF65-F5344CB8AC3E}">
        <p14:creationId xmlns:p14="http://schemas.microsoft.com/office/powerpoint/2010/main" val="3896606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4371" y="1918853"/>
            <a:ext cx="8596668" cy="3099955"/>
          </a:xfrm>
        </p:spPr>
        <p:txBody>
          <a:bodyPr>
            <a:noAutofit/>
          </a:bodyPr>
          <a:lstStyle/>
          <a:p>
            <a:pPr algn="ctr"/>
            <a:r>
              <a:rPr lang="es-MX" sz="2400" dirty="0" smtClean="0"/>
              <a:t/>
            </a:r>
            <a:br>
              <a:rPr lang="es-MX" sz="2400" dirty="0" smtClean="0"/>
            </a:br>
            <a:r>
              <a:rPr lang="es-MX" sz="2400" dirty="0"/>
              <a:t/>
            </a:r>
            <a:br>
              <a:rPr lang="es-MX" sz="2400" dirty="0"/>
            </a:br>
            <a:r>
              <a:rPr lang="es-MX" sz="4400" dirty="0" smtClean="0"/>
              <a:t>NOTICIAS FALSAS (FAKE NEWS)</a:t>
            </a:r>
            <a:r>
              <a:rPr lang="es-MX" sz="4400" dirty="0"/>
              <a:t/>
            </a:r>
            <a:br>
              <a:rPr lang="es-MX" sz="4400" dirty="0"/>
            </a:br>
            <a:r>
              <a:rPr lang="es-MX" sz="4400" dirty="0"/>
              <a:t>SUP-REP-143/2018 </a:t>
            </a:r>
            <a:br>
              <a:rPr lang="es-MX" sz="4400" dirty="0"/>
            </a:br>
            <a:endParaRPr lang="es-MX" sz="4400" dirty="0"/>
          </a:p>
        </p:txBody>
      </p:sp>
    </p:spTree>
    <p:extLst>
      <p:ext uri="{BB962C8B-B14F-4D97-AF65-F5344CB8AC3E}">
        <p14:creationId xmlns:p14="http://schemas.microsoft.com/office/powerpoint/2010/main" val="3882735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62790"/>
            <a:ext cx="8596668" cy="772391"/>
          </a:xfrm>
        </p:spPr>
        <p:txBody>
          <a:bodyPr>
            <a:normAutofit fontScale="90000"/>
          </a:bodyPr>
          <a:lstStyle/>
          <a:p>
            <a:r>
              <a:rPr lang="es-MX" dirty="0"/>
              <a:t>Internet y redes sociales. Datos contextuales.</a:t>
            </a:r>
            <a:br>
              <a:rPr lang="es-MX" dirty="0"/>
            </a:br>
            <a:r>
              <a:rPr lang="es-MX" dirty="0"/>
              <a:t/>
            </a:r>
            <a:br>
              <a:rPr lang="es-MX" dirty="0"/>
            </a:br>
            <a:endParaRPr lang="es-MX" dirty="0"/>
          </a:p>
        </p:txBody>
      </p:sp>
      <p:pic>
        <p:nvPicPr>
          <p:cNvPr id="4" name="Marcador de contenido 3"/>
          <p:cNvPicPr>
            <a:picLocks noGrp="1" noChangeAspect="1"/>
          </p:cNvPicPr>
          <p:nvPr>
            <p:ph idx="1"/>
          </p:nvPr>
        </p:nvPicPr>
        <p:blipFill>
          <a:blip r:embed="rId2"/>
          <a:stretch>
            <a:fillRect/>
          </a:stretch>
        </p:blipFill>
        <p:spPr>
          <a:xfrm>
            <a:off x="363682" y="800100"/>
            <a:ext cx="9008918" cy="5393748"/>
          </a:xfrm>
          <a:prstGeom prst="rect">
            <a:avLst/>
          </a:prstGeom>
        </p:spPr>
      </p:pic>
    </p:spTree>
    <p:extLst>
      <p:ext uri="{BB962C8B-B14F-4D97-AF65-F5344CB8AC3E}">
        <p14:creationId xmlns:p14="http://schemas.microsoft.com/office/powerpoint/2010/main" val="25298160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SUP-REP-143/2018</a:t>
            </a:r>
            <a:br>
              <a:rPr lang="es-MX" dirty="0" smtClean="0"/>
            </a:br>
            <a:r>
              <a:rPr lang="es-MX" dirty="0" smtClean="0"/>
              <a:t>FAKE NEWS</a:t>
            </a:r>
            <a:endParaRPr lang="es-MX" dirty="0"/>
          </a:p>
        </p:txBody>
      </p:sp>
      <p:sp>
        <p:nvSpPr>
          <p:cNvPr id="3" name="Marcador de contenido 2"/>
          <p:cNvSpPr>
            <a:spLocks noGrp="1"/>
          </p:cNvSpPr>
          <p:nvPr>
            <p:ph idx="1"/>
          </p:nvPr>
        </p:nvSpPr>
        <p:spPr>
          <a:xfrm>
            <a:off x="332509" y="1371600"/>
            <a:ext cx="9653155" cy="4935682"/>
          </a:xfrm>
        </p:spPr>
        <p:txBody>
          <a:bodyPr>
            <a:normAutofit/>
          </a:bodyPr>
          <a:lstStyle/>
          <a:p>
            <a:pPr marL="0" indent="0" algn="just">
              <a:buNone/>
            </a:pPr>
            <a:endParaRPr lang="es-MX" sz="2800" dirty="0" smtClean="0"/>
          </a:p>
          <a:p>
            <a:pPr marL="0" indent="0" algn="just">
              <a:buNone/>
            </a:pPr>
            <a:r>
              <a:rPr lang="es-MX" sz="3200" dirty="0" smtClean="0"/>
              <a:t>(…) </a:t>
            </a:r>
            <a:r>
              <a:rPr lang="es-MX" sz="3200" dirty="0"/>
              <a:t>“</a:t>
            </a:r>
            <a:r>
              <a:rPr lang="es-MX" sz="3200" dirty="0" err="1"/>
              <a:t>fake</a:t>
            </a:r>
            <a:r>
              <a:rPr lang="es-MX" sz="3200" dirty="0"/>
              <a:t> </a:t>
            </a:r>
            <a:r>
              <a:rPr lang="es-MX" sz="3200" dirty="0" err="1"/>
              <a:t>news</a:t>
            </a:r>
            <a:r>
              <a:rPr lang="es-MX" sz="3200" dirty="0"/>
              <a:t>” es un término reciente </a:t>
            </a:r>
            <a:r>
              <a:rPr lang="es-MX" sz="3200" dirty="0" smtClean="0"/>
              <a:t>(…) se </a:t>
            </a:r>
            <a:r>
              <a:rPr lang="es-MX" sz="3200" dirty="0"/>
              <a:t>refiere a </a:t>
            </a:r>
            <a:r>
              <a:rPr lang="es-MX" sz="3200" b="1" u="sng" dirty="0">
                <a:effectLst>
                  <a:outerShdw blurRad="38100" dist="38100" dir="2700000" algn="tl">
                    <a:srgbClr val="000000">
                      <a:alpha val="43137"/>
                    </a:srgbClr>
                  </a:outerShdw>
                </a:effectLst>
              </a:rPr>
              <a:t>información falsa o reproducción de una falsedad </a:t>
            </a:r>
            <a:r>
              <a:rPr lang="es-MX" sz="3200" dirty="0"/>
              <a:t>que aparenta reflejar una noticia o una realidad que </a:t>
            </a:r>
            <a:r>
              <a:rPr lang="es-MX" sz="3200" b="1" dirty="0">
                <a:effectLst>
                  <a:outerShdw blurRad="38100" dist="38100" dir="2700000" algn="tl">
                    <a:srgbClr val="000000">
                      <a:alpha val="43137"/>
                    </a:srgbClr>
                  </a:outerShdw>
                </a:effectLst>
              </a:rPr>
              <a:t>puede ser difundida a través de internet u otros medios </a:t>
            </a:r>
            <a:r>
              <a:rPr lang="es-MX" sz="3200" dirty="0"/>
              <a:t>de comunicación y </a:t>
            </a:r>
            <a:r>
              <a:rPr lang="es-MX" sz="3200" b="1" u="sng" dirty="0">
                <a:effectLst>
                  <a:outerShdw blurRad="38100" dist="38100" dir="2700000" algn="tl">
                    <a:srgbClr val="000000">
                      <a:alpha val="43137"/>
                    </a:srgbClr>
                  </a:outerShdw>
                </a:effectLst>
              </a:rPr>
              <a:t>tiene como objetivo influir en opiniones vinculadas con cuestiones públicas </a:t>
            </a:r>
            <a:r>
              <a:rPr lang="es-MX" sz="3200" dirty="0"/>
              <a:t>como por ejemplo temas políticos o electorales.</a:t>
            </a:r>
          </a:p>
        </p:txBody>
      </p:sp>
    </p:spTree>
    <p:extLst>
      <p:ext uri="{BB962C8B-B14F-4D97-AF65-F5344CB8AC3E}">
        <p14:creationId xmlns:p14="http://schemas.microsoft.com/office/powerpoint/2010/main" val="2448047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35083"/>
            <a:ext cx="8596668" cy="987136"/>
          </a:xfrm>
        </p:spPr>
        <p:txBody>
          <a:bodyPr>
            <a:normAutofit/>
          </a:bodyPr>
          <a:lstStyle/>
          <a:p>
            <a:pPr algn="ctr"/>
            <a:r>
              <a:rPr lang="es-MX" sz="2800" dirty="0"/>
              <a:t>SUP-REP-143/2018</a:t>
            </a:r>
            <a:br>
              <a:rPr lang="es-MX" sz="2800" dirty="0"/>
            </a:br>
            <a:r>
              <a:rPr lang="es-MX" sz="2800" dirty="0"/>
              <a:t>FAKE NEWS</a:t>
            </a:r>
          </a:p>
        </p:txBody>
      </p:sp>
      <p:sp>
        <p:nvSpPr>
          <p:cNvPr id="3" name="Marcador de contenido 2"/>
          <p:cNvSpPr>
            <a:spLocks noGrp="1"/>
          </p:cNvSpPr>
          <p:nvPr>
            <p:ph idx="1"/>
          </p:nvPr>
        </p:nvSpPr>
        <p:spPr>
          <a:xfrm>
            <a:off x="311727" y="1122219"/>
            <a:ext cx="10141528" cy="5527962"/>
          </a:xfrm>
        </p:spPr>
        <p:txBody>
          <a:bodyPr/>
          <a:lstStyle/>
          <a:p>
            <a:pPr marL="0" indent="0" algn="just">
              <a:buNone/>
            </a:pPr>
            <a:endParaRPr lang="es-MX" sz="2400" dirty="0" smtClean="0"/>
          </a:p>
          <a:p>
            <a:pPr marL="0" indent="0" algn="just">
              <a:buNone/>
            </a:pPr>
            <a:r>
              <a:rPr lang="es-MX" sz="2400" dirty="0" smtClean="0"/>
              <a:t>(…) </a:t>
            </a:r>
            <a:r>
              <a:rPr lang="es-MX" sz="2400" dirty="0"/>
              <a:t>el Cambridge </a:t>
            </a:r>
            <a:r>
              <a:rPr lang="es-MX" sz="2400" dirty="0" err="1"/>
              <a:t>Dictionary</a:t>
            </a:r>
            <a:r>
              <a:rPr lang="es-MX" sz="2400" dirty="0"/>
              <a:t> las define como: “</a:t>
            </a:r>
            <a:r>
              <a:rPr lang="es-MX" sz="2400" b="1" u="sng" dirty="0">
                <a:effectLst>
                  <a:outerShdw blurRad="38100" dist="38100" dir="2700000" algn="tl">
                    <a:srgbClr val="000000">
                      <a:alpha val="43137"/>
                    </a:srgbClr>
                  </a:outerShdw>
                </a:effectLst>
              </a:rPr>
              <a:t>historias falsas, que aparentan ser noticias, diseminadas por el internet u otros medios </a:t>
            </a:r>
            <a:r>
              <a:rPr lang="es-MX" sz="2400" dirty="0"/>
              <a:t>de comunicación, </a:t>
            </a:r>
            <a:r>
              <a:rPr lang="es-MX" sz="2400" b="1" dirty="0">
                <a:effectLst>
                  <a:outerShdw blurRad="38100" dist="38100" dir="2700000" algn="tl">
                    <a:srgbClr val="000000">
                      <a:alpha val="43137"/>
                    </a:srgbClr>
                  </a:outerShdw>
                </a:effectLst>
              </a:rPr>
              <a:t>usualmente</a:t>
            </a:r>
            <a:r>
              <a:rPr lang="es-MX" sz="2400" dirty="0"/>
              <a:t> creadas </a:t>
            </a:r>
            <a:r>
              <a:rPr lang="es-MX" sz="2400" u="sng" dirty="0">
                <a:effectLst>
                  <a:outerShdw blurRad="38100" dist="38100" dir="2700000" algn="tl">
                    <a:srgbClr val="000000">
                      <a:alpha val="43137"/>
                    </a:srgbClr>
                  </a:outerShdw>
                </a:effectLst>
              </a:rPr>
              <a:t>para influenciar posturas políticas </a:t>
            </a:r>
            <a:r>
              <a:rPr lang="es-MX" sz="2400" dirty="0"/>
              <a:t>o a modo de broma</a:t>
            </a:r>
            <a:r>
              <a:rPr lang="es-MX" sz="2400" dirty="0" smtClean="0"/>
              <a:t>” (Voto concurrente RRM).</a:t>
            </a:r>
            <a:endParaRPr lang="es-MX" sz="2400" dirty="0"/>
          </a:p>
          <a:p>
            <a:pPr marL="0" indent="0" algn="just">
              <a:buNone/>
            </a:pPr>
            <a:r>
              <a:rPr lang="es-MX" sz="2400" dirty="0"/>
              <a:t>(…) Collins </a:t>
            </a:r>
            <a:r>
              <a:rPr lang="es-MX" sz="2400" dirty="0" err="1"/>
              <a:t>Dictionary</a:t>
            </a:r>
            <a:r>
              <a:rPr lang="es-MX" sz="2400" dirty="0"/>
              <a:t>.  </a:t>
            </a:r>
            <a:r>
              <a:rPr lang="es-MX" sz="2400" dirty="0" err="1"/>
              <a:t>fake</a:t>
            </a:r>
            <a:r>
              <a:rPr lang="es-MX" sz="2400" dirty="0"/>
              <a:t> </a:t>
            </a:r>
            <a:r>
              <a:rPr lang="es-MX" sz="2400" dirty="0" err="1"/>
              <a:t>news</a:t>
            </a:r>
            <a:r>
              <a:rPr lang="es-MX" sz="2400" dirty="0"/>
              <a:t> es: “información falsa, frecuentemente sensacionalista, diseminada bajo la apariencia de ser noticia</a:t>
            </a:r>
            <a:r>
              <a:rPr lang="es-MX" sz="2400" dirty="0" smtClean="0"/>
              <a:t>” (Voto concurrente RRM).</a:t>
            </a:r>
            <a:endParaRPr lang="es-MX" sz="2400" dirty="0"/>
          </a:p>
          <a:p>
            <a:pPr marL="0" indent="0" algn="just">
              <a:buNone/>
            </a:pPr>
            <a:r>
              <a:rPr lang="es-MX" sz="2400" dirty="0" smtClean="0"/>
              <a:t>(…) </a:t>
            </a:r>
            <a:r>
              <a:rPr lang="es-MX" sz="2400" b="1" u="sng" dirty="0" smtClean="0">
                <a:effectLst>
                  <a:outerShdw blurRad="38100" dist="38100" dir="2700000" algn="tl">
                    <a:srgbClr val="000000">
                      <a:alpha val="43137"/>
                    </a:srgbClr>
                  </a:outerShdw>
                </a:effectLst>
              </a:rPr>
              <a:t>es </a:t>
            </a:r>
            <a:r>
              <a:rPr lang="es-MX" sz="2400" b="1" u="sng" dirty="0">
                <a:effectLst>
                  <a:outerShdw blurRad="38100" dist="38100" dir="2700000" algn="tl">
                    <a:srgbClr val="000000">
                      <a:alpha val="43137"/>
                    </a:srgbClr>
                  </a:outerShdw>
                </a:effectLst>
              </a:rPr>
              <a:t>probable que las noticias falsas difundidas a través de las redes sociales e internet tengan un grado alto de incidencia en las elecciones </a:t>
            </a:r>
            <a:r>
              <a:rPr lang="es-MX" sz="2400" dirty="0"/>
              <a:t>si se toma en cuenta lo que </a:t>
            </a:r>
            <a:r>
              <a:rPr lang="es-MX" sz="2400" dirty="0" err="1"/>
              <a:t>Cass</a:t>
            </a:r>
            <a:r>
              <a:rPr lang="es-MX" sz="2400" dirty="0"/>
              <a:t> </a:t>
            </a:r>
            <a:r>
              <a:rPr lang="es-MX" sz="2400" dirty="0" err="1"/>
              <a:t>Sunstein</a:t>
            </a:r>
            <a:r>
              <a:rPr lang="es-MX" sz="2400" dirty="0"/>
              <a:t> define como las </a:t>
            </a:r>
            <a:r>
              <a:rPr lang="es-MX" sz="2400" b="1" dirty="0"/>
              <a:t>“cascadas de información”.</a:t>
            </a:r>
          </a:p>
          <a:p>
            <a:pPr marL="0" indent="0">
              <a:buNone/>
            </a:pPr>
            <a:endParaRPr lang="es-MX" dirty="0"/>
          </a:p>
        </p:txBody>
      </p:sp>
    </p:spTree>
    <p:extLst>
      <p:ext uri="{BB962C8B-B14F-4D97-AF65-F5344CB8AC3E}">
        <p14:creationId xmlns:p14="http://schemas.microsoft.com/office/powerpoint/2010/main" val="17261476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04354"/>
            <a:ext cx="8596668" cy="813955"/>
          </a:xfrm>
        </p:spPr>
        <p:txBody>
          <a:bodyPr>
            <a:normAutofit fontScale="90000"/>
          </a:bodyPr>
          <a:lstStyle/>
          <a:p>
            <a:pPr algn="ctr"/>
            <a:r>
              <a:rPr lang="es-MX" sz="2400" dirty="0"/>
              <a:t>SUP-REP-143/2018</a:t>
            </a:r>
            <a:br>
              <a:rPr lang="es-MX" sz="2400" dirty="0"/>
            </a:br>
            <a:r>
              <a:rPr lang="es-MX" sz="2400" dirty="0"/>
              <a:t>FAKE NEWS</a:t>
            </a:r>
          </a:p>
        </p:txBody>
      </p:sp>
      <p:sp>
        <p:nvSpPr>
          <p:cNvPr id="3" name="Marcador de contenido 2"/>
          <p:cNvSpPr>
            <a:spLocks noGrp="1"/>
          </p:cNvSpPr>
          <p:nvPr>
            <p:ph idx="1"/>
          </p:nvPr>
        </p:nvSpPr>
        <p:spPr>
          <a:xfrm>
            <a:off x="197427" y="1018309"/>
            <a:ext cx="9860973" cy="5023053"/>
          </a:xfrm>
        </p:spPr>
        <p:txBody>
          <a:bodyPr>
            <a:normAutofit/>
          </a:bodyPr>
          <a:lstStyle/>
          <a:p>
            <a:pPr marL="0" indent="0" algn="just">
              <a:buNone/>
            </a:pPr>
            <a:r>
              <a:rPr lang="es-MX" sz="2800" dirty="0"/>
              <a:t>(…) en el contexto de la elección presidencial de Estados Unidos, las noticias falsas (</a:t>
            </a:r>
            <a:r>
              <a:rPr lang="es-MX" sz="2800" dirty="0" err="1"/>
              <a:t>fake</a:t>
            </a:r>
            <a:r>
              <a:rPr lang="es-MX" sz="2800" dirty="0"/>
              <a:t> </a:t>
            </a:r>
            <a:r>
              <a:rPr lang="es-MX" sz="2800" dirty="0" err="1"/>
              <a:t>news</a:t>
            </a:r>
            <a:r>
              <a:rPr lang="es-MX" sz="2800" dirty="0"/>
              <a:t>) </a:t>
            </a:r>
            <a:r>
              <a:rPr lang="es-MX" sz="2800" dirty="0">
                <a:effectLst>
                  <a:outerShdw blurRad="38100" dist="38100" dir="2700000" algn="tl">
                    <a:srgbClr val="000000">
                      <a:alpha val="43137"/>
                    </a:srgbClr>
                  </a:outerShdw>
                </a:effectLst>
              </a:rPr>
              <a:t>obtuvieron 8.7 millones de shares, reacciones y comentarios</a:t>
            </a:r>
            <a:r>
              <a:rPr lang="es-MX" sz="2800" dirty="0"/>
              <a:t>, </a:t>
            </a:r>
            <a:r>
              <a:rPr lang="es-MX" sz="2800" b="1" u="sng" dirty="0">
                <a:effectLst>
                  <a:outerShdw blurRad="38100" dist="38100" dir="2700000" algn="tl">
                    <a:srgbClr val="000000">
                      <a:alpha val="43137"/>
                    </a:srgbClr>
                  </a:outerShdw>
                </a:effectLst>
              </a:rPr>
              <a:t>casi en la misma proporción que las noticias más importantes </a:t>
            </a:r>
            <a:r>
              <a:rPr lang="es-MX" sz="2800" dirty="0"/>
              <a:t>(7.3 millones de shares, etc.). </a:t>
            </a:r>
            <a:endParaRPr lang="es-MX" sz="2800" dirty="0" smtClean="0"/>
          </a:p>
          <a:p>
            <a:pPr marL="0" indent="0" algn="just">
              <a:buNone/>
            </a:pPr>
            <a:endParaRPr lang="es-MX" sz="2800" dirty="0"/>
          </a:p>
          <a:p>
            <a:pPr marL="0" indent="0" algn="just">
              <a:buNone/>
            </a:pPr>
            <a:r>
              <a:rPr lang="es-MX" sz="2800" dirty="0" smtClean="0"/>
              <a:t>(…) una </a:t>
            </a:r>
            <a:r>
              <a:rPr lang="es-MX" sz="2800" dirty="0"/>
              <a:t>cuarta parte del electorado de Estados Unidos consultó sitios que difundían noticias falsas a favor de </a:t>
            </a:r>
            <a:r>
              <a:rPr lang="es-MX" sz="2800" dirty="0" err="1"/>
              <a:t>Trump</a:t>
            </a:r>
            <a:r>
              <a:rPr lang="es-MX" sz="2800" dirty="0"/>
              <a:t> y otros sitios que eran a favor de Hilary Clinton semanas antes de la elección</a:t>
            </a:r>
          </a:p>
        </p:txBody>
      </p:sp>
    </p:spTree>
    <p:extLst>
      <p:ext uri="{BB962C8B-B14F-4D97-AF65-F5344CB8AC3E}">
        <p14:creationId xmlns:p14="http://schemas.microsoft.com/office/powerpoint/2010/main" val="3237752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727" y="162791"/>
            <a:ext cx="9403773" cy="824345"/>
          </a:xfrm>
        </p:spPr>
        <p:txBody>
          <a:bodyPr>
            <a:normAutofit/>
          </a:bodyPr>
          <a:lstStyle/>
          <a:p>
            <a:pPr algn="ctr"/>
            <a:r>
              <a:rPr lang="es-MX" sz="2400" dirty="0"/>
              <a:t>SUP-REP-143/2018</a:t>
            </a:r>
            <a:br>
              <a:rPr lang="es-MX" sz="2400" dirty="0"/>
            </a:br>
            <a:r>
              <a:rPr lang="es-MX" sz="2400" dirty="0"/>
              <a:t>FAKE NEWS</a:t>
            </a:r>
          </a:p>
        </p:txBody>
      </p:sp>
      <p:sp>
        <p:nvSpPr>
          <p:cNvPr id="3" name="Marcador de contenido 2"/>
          <p:cNvSpPr>
            <a:spLocks noGrp="1"/>
          </p:cNvSpPr>
          <p:nvPr>
            <p:ph idx="1"/>
          </p:nvPr>
        </p:nvSpPr>
        <p:spPr>
          <a:xfrm>
            <a:off x="176646" y="1173453"/>
            <a:ext cx="9538854" cy="5466338"/>
          </a:xfrm>
        </p:spPr>
        <p:txBody>
          <a:bodyPr>
            <a:normAutofit lnSpcReduction="10000"/>
          </a:bodyPr>
          <a:lstStyle/>
          <a:p>
            <a:pPr marL="0" indent="0" algn="ctr">
              <a:buNone/>
            </a:pPr>
            <a:r>
              <a:rPr lang="es-MX" sz="2400" u="sng" dirty="0" smtClean="0">
                <a:effectLst>
                  <a:outerShdw blurRad="38100" dist="38100" dir="2700000" algn="tl">
                    <a:srgbClr val="000000">
                      <a:alpha val="43137"/>
                    </a:srgbClr>
                  </a:outerShdw>
                </a:effectLst>
              </a:rPr>
              <a:t>Encuesta México </a:t>
            </a:r>
            <a:r>
              <a:rPr lang="es-MX" sz="2400" u="sng" dirty="0" err="1" smtClean="0">
                <a:effectLst>
                  <a:outerShdw blurRad="38100" dist="38100" dir="2700000" algn="tl">
                    <a:srgbClr val="000000">
                      <a:alpha val="43137"/>
                    </a:srgbClr>
                  </a:outerShdw>
                </a:effectLst>
              </a:rPr>
              <a:t>Parametría</a:t>
            </a:r>
            <a:r>
              <a:rPr lang="es-MX" sz="2400" u="sng" dirty="0" smtClean="0">
                <a:effectLst>
                  <a:outerShdw blurRad="38100" dist="38100" dir="2700000" algn="tl">
                    <a:srgbClr val="000000">
                      <a:alpha val="43137"/>
                    </a:srgbClr>
                  </a:outerShdw>
                </a:effectLst>
              </a:rPr>
              <a:t> (abril 2018).</a:t>
            </a:r>
          </a:p>
          <a:p>
            <a:pPr marL="0" indent="0" algn="just">
              <a:buNone/>
            </a:pPr>
            <a:endParaRPr lang="es-MX" sz="2400" dirty="0"/>
          </a:p>
          <a:p>
            <a:pPr algn="just">
              <a:buFont typeface="Wingdings" panose="05000000000000000000" pitchFamily="2" charset="2"/>
              <a:buChar char="q"/>
            </a:pPr>
            <a:r>
              <a:rPr lang="es-MX" sz="2400" dirty="0" smtClean="0"/>
              <a:t>El 44% se entera de las noticias </a:t>
            </a:r>
            <a:r>
              <a:rPr lang="es-MX" sz="2400" dirty="0"/>
              <a:t>a través de la </a:t>
            </a:r>
            <a:r>
              <a:rPr lang="es-MX" sz="2400" dirty="0" smtClean="0"/>
              <a:t>televisión.</a:t>
            </a:r>
          </a:p>
          <a:p>
            <a:pPr marL="0" indent="0" algn="just">
              <a:buNone/>
            </a:pPr>
            <a:endParaRPr lang="es-MX" sz="2400" dirty="0" smtClean="0"/>
          </a:p>
          <a:p>
            <a:pPr algn="just">
              <a:buFont typeface="Wingdings" panose="05000000000000000000" pitchFamily="2" charset="2"/>
              <a:buChar char="q"/>
            </a:pPr>
            <a:r>
              <a:rPr lang="es-MX" sz="2400" dirty="0" smtClean="0"/>
              <a:t>El 35% a través de la red social Facebook. </a:t>
            </a:r>
          </a:p>
          <a:p>
            <a:pPr marL="0" indent="0" algn="just">
              <a:buNone/>
            </a:pPr>
            <a:endParaRPr lang="es-MX" sz="2400" dirty="0"/>
          </a:p>
          <a:p>
            <a:pPr algn="just">
              <a:buFont typeface="Wingdings" panose="05000000000000000000" pitchFamily="2" charset="2"/>
              <a:buChar char="q"/>
            </a:pPr>
            <a:r>
              <a:rPr lang="es-MX" sz="2400" dirty="0" smtClean="0"/>
              <a:t>De </a:t>
            </a:r>
            <a:r>
              <a:rPr lang="es-MX" sz="2400" dirty="0"/>
              <a:t>acuerdo con datos de Facebook, </a:t>
            </a:r>
            <a:r>
              <a:rPr lang="es-MX" sz="2400" b="1" u="sng" dirty="0">
                <a:effectLst>
                  <a:outerShdw blurRad="38100" dist="38100" dir="2700000" algn="tl">
                    <a:srgbClr val="000000">
                      <a:alpha val="43137"/>
                    </a:srgbClr>
                  </a:outerShdw>
                </a:effectLst>
              </a:rPr>
              <a:t>México cuenta con más de 85 millones de usuarios y es la red social más usada en el </a:t>
            </a:r>
            <a:r>
              <a:rPr lang="es-MX" sz="2400" b="1" u="sng" dirty="0" smtClean="0">
                <a:effectLst>
                  <a:outerShdw blurRad="38100" dist="38100" dir="2700000" algn="tl">
                    <a:srgbClr val="000000">
                      <a:alpha val="43137"/>
                    </a:srgbClr>
                  </a:outerShdw>
                </a:effectLst>
              </a:rPr>
              <a:t>país</a:t>
            </a:r>
            <a:r>
              <a:rPr lang="es-MX" sz="2400" dirty="0" smtClean="0"/>
              <a:t>.</a:t>
            </a:r>
          </a:p>
          <a:p>
            <a:pPr marL="0" indent="0" algn="just">
              <a:buNone/>
            </a:pPr>
            <a:endParaRPr lang="es-MX" sz="2400" dirty="0" smtClean="0"/>
          </a:p>
          <a:p>
            <a:pPr algn="just">
              <a:buFont typeface="Wingdings" panose="05000000000000000000" pitchFamily="2" charset="2"/>
              <a:buChar char="q"/>
            </a:pPr>
            <a:r>
              <a:rPr lang="es-MX" sz="2400" dirty="0"/>
              <a:t>El tercer medio de comunicación más usado por los mexicanos para informarse es la radio con el 25% de las menciones, le siguen los mensajes en celular (23%), y los periódicos (20%). El  12% dijo informarse a través de </a:t>
            </a:r>
            <a:r>
              <a:rPr lang="es-MX" sz="2400" dirty="0" err="1"/>
              <a:t>Whatsapp</a:t>
            </a:r>
            <a:r>
              <a:rPr lang="es-MX" sz="2400" dirty="0"/>
              <a:t> y 10% por las revistas.</a:t>
            </a:r>
          </a:p>
        </p:txBody>
      </p:sp>
    </p:spTree>
    <p:extLst>
      <p:ext uri="{BB962C8B-B14F-4D97-AF65-F5344CB8AC3E}">
        <p14:creationId xmlns:p14="http://schemas.microsoft.com/office/powerpoint/2010/main" val="7206302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70609"/>
            <a:ext cx="8596668" cy="554182"/>
          </a:xfrm>
        </p:spPr>
        <p:txBody>
          <a:bodyPr>
            <a:normAutofit/>
          </a:bodyPr>
          <a:lstStyle/>
          <a:p>
            <a:pPr algn="ctr"/>
            <a:r>
              <a:rPr lang="es-MX" sz="2400" dirty="0"/>
              <a:t>SUP-REP-143/2018 (</a:t>
            </a:r>
            <a:r>
              <a:rPr lang="es-MX" sz="2400" dirty="0" err="1"/>
              <a:t>Fake</a:t>
            </a:r>
            <a:r>
              <a:rPr lang="es-MX" sz="2400" dirty="0"/>
              <a:t> News).</a:t>
            </a:r>
          </a:p>
        </p:txBody>
      </p:sp>
      <p:sp>
        <p:nvSpPr>
          <p:cNvPr id="3" name="Marcador de contenido 2"/>
          <p:cNvSpPr>
            <a:spLocks noGrp="1"/>
          </p:cNvSpPr>
          <p:nvPr>
            <p:ph idx="1"/>
          </p:nvPr>
        </p:nvSpPr>
        <p:spPr>
          <a:xfrm>
            <a:off x="353291" y="1017589"/>
            <a:ext cx="9393381" cy="5559856"/>
          </a:xfrm>
        </p:spPr>
        <p:txBody>
          <a:bodyPr>
            <a:normAutofit/>
          </a:bodyPr>
          <a:lstStyle/>
          <a:p>
            <a:pPr marL="0" indent="0" algn="just">
              <a:buNone/>
            </a:pPr>
            <a:r>
              <a:rPr lang="es-MX" sz="2800" dirty="0"/>
              <a:t>(…) difusión en internet de un video en el </a:t>
            </a:r>
            <a:r>
              <a:rPr lang="es-MX" sz="2800" dirty="0" smtClean="0"/>
              <a:t>que un precandidato presidencial informaba su supuesto </a:t>
            </a:r>
            <a:r>
              <a:rPr lang="es-MX" sz="2800" dirty="0"/>
              <a:t>desistimiento a la candidatura presidencial y elogiaba a José Antonio </a:t>
            </a:r>
            <a:r>
              <a:rPr lang="es-MX" sz="2800" dirty="0" err="1" smtClean="0"/>
              <a:t>Meade</a:t>
            </a:r>
            <a:r>
              <a:rPr lang="es-MX" sz="2800" dirty="0" smtClean="0"/>
              <a:t>.</a:t>
            </a:r>
          </a:p>
          <a:p>
            <a:pPr marL="0" indent="0" algn="just">
              <a:buNone/>
            </a:pPr>
            <a:endParaRPr lang="es-MX" sz="2800" dirty="0"/>
          </a:p>
          <a:p>
            <a:pPr marL="0" indent="0" algn="just">
              <a:buNone/>
            </a:pPr>
            <a:r>
              <a:rPr lang="es-MX" sz="2800" dirty="0"/>
              <a:t>(…) </a:t>
            </a:r>
            <a:r>
              <a:rPr lang="es-MX" sz="2800" b="1" u="sng" dirty="0">
                <a:effectLst>
                  <a:outerShdw blurRad="38100" dist="38100" dir="2700000" algn="tl">
                    <a:srgbClr val="000000">
                      <a:alpha val="43137"/>
                    </a:srgbClr>
                  </a:outerShdw>
                </a:effectLst>
              </a:rPr>
              <a:t>calumnia en el contexto electoral</a:t>
            </a:r>
            <a:r>
              <a:rPr lang="es-MX" sz="2800" dirty="0"/>
              <a:t>, se circunscribe a la </a:t>
            </a:r>
            <a:r>
              <a:rPr lang="es-MX" sz="2800" b="1" dirty="0">
                <a:effectLst>
                  <a:outerShdw blurRad="38100" dist="38100" dir="2700000" algn="tl">
                    <a:srgbClr val="000000">
                      <a:alpha val="43137"/>
                    </a:srgbClr>
                  </a:outerShdw>
                </a:effectLst>
              </a:rPr>
              <a:t>imputación de hechos o delitos falsos </a:t>
            </a:r>
            <a:r>
              <a:rPr lang="es-MX" sz="2800" dirty="0"/>
              <a:t>con </a:t>
            </a:r>
            <a:r>
              <a:rPr lang="es-MX" sz="2800" b="1" u="sng" dirty="0">
                <a:effectLst>
                  <a:outerShdw blurRad="38100" dist="38100" dir="2700000" algn="tl">
                    <a:srgbClr val="000000">
                      <a:alpha val="43137"/>
                    </a:srgbClr>
                  </a:outerShdw>
                </a:effectLst>
              </a:rPr>
              <a:t>impacto en la materia electoral</a:t>
            </a:r>
            <a:r>
              <a:rPr lang="es-MX" sz="2800" dirty="0"/>
              <a:t>.</a:t>
            </a:r>
          </a:p>
        </p:txBody>
      </p:sp>
    </p:spTree>
    <p:extLst>
      <p:ext uri="{BB962C8B-B14F-4D97-AF65-F5344CB8AC3E}">
        <p14:creationId xmlns:p14="http://schemas.microsoft.com/office/powerpoint/2010/main" val="28106126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0852" y="0"/>
            <a:ext cx="8596668" cy="699655"/>
          </a:xfrm>
        </p:spPr>
        <p:txBody>
          <a:bodyPr>
            <a:normAutofit/>
          </a:bodyPr>
          <a:lstStyle/>
          <a:p>
            <a:pPr algn="ctr"/>
            <a:r>
              <a:rPr lang="es-MX" sz="2800" dirty="0"/>
              <a:t>SUP-REP-143/2018 (</a:t>
            </a:r>
            <a:r>
              <a:rPr lang="es-MX" sz="2800" dirty="0" err="1"/>
              <a:t>Fake</a:t>
            </a:r>
            <a:r>
              <a:rPr lang="es-MX" sz="2800" dirty="0"/>
              <a:t> News).</a:t>
            </a:r>
          </a:p>
        </p:txBody>
      </p:sp>
      <p:sp>
        <p:nvSpPr>
          <p:cNvPr id="3" name="Marcador de contenido 2"/>
          <p:cNvSpPr>
            <a:spLocks noGrp="1"/>
          </p:cNvSpPr>
          <p:nvPr>
            <p:ph idx="1"/>
          </p:nvPr>
        </p:nvSpPr>
        <p:spPr>
          <a:xfrm>
            <a:off x="311726" y="852055"/>
            <a:ext cx="10224655" cy="5912427"/>
          </a:xfrm>
        </p:spPr>
        <p:txBody>
          <a:bodyPr>
            <a:normAutofit fontScale="92500" lnSpcReduction="20000"/>
          </a:bodyPr>
          <a:lstStyle/>
          <a:p>
            <a:pPr marL="0" indent="0" algn="just">
              <a:buNone/>
            </a:pPr>
            <a:r>
              <a:rPr lang="es-MX" sz="2400" dirty="0" smtClean="0"/>
              <a:t>La </a:t>
            </a:r>
            <a:r>
              <a:rPr lang="es-MX" sz="2400" b="1" u="sng" dirty="0" smtClean="0">
                <a:effectLst>
                  <a:outerShdw blurRad="38100" dist="38100" dir="2700000" algn="tl">
                    <a:srgbClr val="000000">
                      <a:alpha val="43137"/>
                    </a:srgbClr>
                  </a:outerShdw>
                </a:effectLst>
              </a:rPr>
              <a:t>calumnia en materia electoral </a:t>
            </a:r>
            <a:r>
              <a:rPr lang="es-MX" sz="2400" dirty="0"/>
              <a:t>compone de </a:t>
            </a:r>
            <a:r>
              <a:rPr lang="es-MX" sz="2400" dirty="0">
                <a:effectLst>
                  <a:outerShdw blurRad="38100" dist="38100" dir="2700000" algn="tl">
                    <a:srgbClr val="000000">
                      <a:alpha val="43137"/>
                    </a:srgbClr>
                  </a:outerShdw>
                </a:effectLst>
              </a:rPr>
              <a:t>dos elementos</a:t>
            </a:r>
            <a:r>
              <a:rPr lang="es-MX" sz="2400" dirty="0" smtClean="0"/>
              <a:t>:</a:t>
            </a:r>
          </a:p>
          <a:p>
            <a:pPr marL="0" indent="0" algn="just">
              <a:buNone/>
            </a:pPr>
            <a:endParaRPr lang="es-MX" sz="2400" dirty="0"/>
          </a:p>
          <a:p>
            <a:pPr marL="0" indent="0" algn="just">
              <a:buNone/>
            </a:pPr>
            <a:r>
              <a:rPr lang="es-MX" sz="2400" b="1" u="sng" dirty="0">
                <a:effectLst>
                  <a:outerShdw blurRad="38100" dist="38100" dir="2700000" algn="tl">
                    <a:srgbClr val="000000">
                      <a:alpha val="43137"/>
                    </a:srgbClr>
                  </a:outerShdw>
                </a:effectLst>
              </a:rPr>
              <a:t>a)	Objetivo. </a:t>
            </a:r>
            <a:r>
              <a:rPr lang="es-MX" sz="2400" dirty="0"/>
              <a:t>Es la imputación de hechos o delitos falsos.</a:t>
            </a:r>
          </a:p>
          <a:p>
            <a:pPr marL="0" indent="0" algn="just">
              <a:buNone/>
            </a:pPr>
            <a:endParaRPr lang="es-MX" sz="2400" dirty="0" smtClean="0"/>
          </a:p>
          <a:p>
            <a:pPr marL="0" indent="0" algn="just">
              <a:buNone/>
            </a:pPr>
            <a:r>
              <a:rPr lang="es-MX" sz="2400" dirty="0" smtClean="0"/>
              <a:t>Existen </a:t>
            </a:r>
            <a:r>
              <a:rPr lang="es-MX" sz="2400" dirty="0"/>
              <a:t>dos vertientes de la libertad de expresión: </a:t>
            </a:r>
          </a:p>
          <a:p>
            <a:pPr marL="0" indent="0" algn="just">
              <a:buNone/>
            </a:pPr>
            <a:endParaRPr lang="es-MX" sz="2400" b="1" i="1" dirty="0" smtClean="0"/>
          </a:p>
          <a:p>
            <a:pPr marL="0" indent="0" algn="just">
              <a:buNone/>
            </a:pPr>
            <a:r>
              <a:rPr lang="es-MX" sz="2400" b="1" i="1" dirty="0" smtClean="0"/>
              <a:t>1</a:t>
            </a:r>
            <a:r>
              <a:rPr lang="es-MX" sz="2400" b="1" i="1" dirty="0"/>
              <a:t>. La libertad de opinión</a:t>
            </a:r>
            <a:r>
              <a:rPr lang="es-MX" sz="2400" dirty="0"/>
              <a:t>, siendo esta la comunicación de juicios de </a:t>
            </a:r>
            <a:r>
              <a:rPr lang="es-MX" sz="2400" dirty="0" smtClean="0"/>
              <a:t>valor</a:t>
            </a:r>
            <a:r>
              <a:rPr lang="es-MX" sz="2400" dirty="0"/>
              <a:t>.</a:t>
            </a:r>
          </a:p>
          <a:p>
            <a:pPr marL="0" indent="0" algn="just">
              <a:buNone/>
            </a:pPr>
            <a:endParaRPr lang="es-MX" sz="2400" dirty="0" smtClean="0"/>
          </a:p>
          <a:p>
            <a:pPr marL="0" indent="0" algn="just">
              <a:buNone/>
            </a:pPr>
            <a:r>
              <a:rPr lang="es-MX" sz="2400" b="1" u="sng" dirty="0" smtClean="0">
                <a:effectLst>
                  <a:outerShdw blurRad="38100" dist="38100" dir="2700000" algn="tl">
                    <a:srgbClr val="000000">
                      <a:alpha val="43137"/>
                    </a:srgbClr>
                  </a:outerShdw>
                </a:effectLst>
              </a:rPr>
              <a:t>2</a:t>
            </a:r>
            <a:r>
              <a:rPr lang="es-MX" sz="2400" b="1" u="sng" dirty="0">
                <a:effectLst>
                  <a:outerShdw blurRad="38100" dist="38100" dir="2700000" algn="tl">
                    <a:srgbClr val="000000">
                      <a:alpha val="43137"/>
                    </a:srgbClr>
                  </a:outerShdw>
                </a:effectLst>
              </a:rPr>
              <a:t>. La libertad de información</a:t>
            </a:r>
            <a:r>
              <a:rPr lang="es-MX" sz="2400" dirty="0"/>
              <a:t>, la transmisión de hechos.  </a:t>
            </a:r>
          </a:p>
          <a:p>
            <a:pPr marL="0" indent="0" algn="just">
              <a:buNone/>
            </a:pPr>
            <a:endParaRPr lang="es-MX" sz="2400" dirty="0" smtClean="0"/>
          </a:p>
          <a:p>
            <a:pPr marL="0" indent="0" algn="just">
              <a:buNone/>
            </a:pPr>
            <a:r>
              <a:rPr lang="es-MX" sz="2400" dirty="0"/>
              <a:t>L</a:t>
            </a:r>
            <a:r>
              <a:rPr lang="es-MX" sz="2400" dirty="0" smtClean="0"/>
              <a:t>a </a:t>
            </a:r>
            <a:r>
              <a:rPr lang="es-MX" sz="2400" dirty="0"/>
              <a:t>expresión de opiniones, pensamientos e ideas no puede calificarse como verdadera o falsa; en cambio, </a:t>
            </a:r>
            <a:r>
              <a:rPr lang="es-MX" sz="2400" b="1" u="sng" dirty="0">
                <a:effectLst>
                  <a:outerShdw blurRad="38100" dist="38100" dir="2700000" algn="tl">
                    <a:srgbClr val="000000">
                      <a:alpha val="43137"/>
                    </a:srgbClr>
                  </a:outerShdw>
                </a:effectLst>
              </a:rPr>
              <a:t>los hechos sí son susceptibles de prueba</a:t>
            </a:r>
            <a:r>
              <a:rPr lang="es-MX" sz="2400" dirty="0"/>
              <a:t>.</a:t>
            </a:r>
          </a:p>
          <a:p>
            <a:pPr marL="0" indent="0" algn="just">
              <a:buNone/>
            </a:pPr>
            <a:endParaRPr lang="es-MX" sz="2400" b="1" u="sng" dirty="0" smtClean="0">
              <a:effectLst>
                <a:outerShdw blurRad="38100" dist="38100" dir="2700000" algn="tl">
                  <a:srgbClr val="000000">
                    <a:alpha val="43137"/>
                  </a:srgbClr>
                </a:outerShdw>
              </a:effectLst>
            </a:endParaRPr>
          </a:p>
          <a:p>
            <a:pPr marL="0" indent="0" algn="just">
              <a:buNone/>
            </a:pPr>
            <a:r>
              <a:rPr lang="es-MX" sz="2400" b="1" u="sng" dirty="0" smtClean="0">
                <a:effectLst>
                  <a:outerShdw blurRad="38100" dist="38100" dir="2700000" algn="tl">
                    <a:srgbClr val="000000">
                      <a:alpha val="43137"/>
                    </a:srgbClr>
                  </a:outerShdw>
                </a:effectLst>
              </a:rPr>
              <a:t>b</a:t>
            </a:r>
            <a:r>
              <a:rPr lang="es-MX" sz="2400" b="1" u="sng" dirty="0">
                <a:effectLst>
                  <a:outerShdw blurRad="38100" dist="38100" dir="2700000" algn="tl">
                    <a:srgbClr val="000000">
                      <a:alpha val="43137"/>
                    </a:srgbClr>
                  </a:outerShdw>
                </a:effectLst>
              </a:rPr>
              <a:t>) Subjetivo. </a:t>
            </a:r>
            <a:r>
              <a:rPr lang="es-MX" sz="2400" dirty="0"/>
              <a:t>Es el </a:t>
            </a:r>
            <a:r>
              <a:rPr lang="es-MX" sz="2400" b="1" u="sng" dirty="0">
                <a:effectLst>
                  <a:outerShdw blurRad="38100" dist="38100" dir="2700000" algn="tl">
                    <a:srgbClr val="000000">
                      <a:alpha val="43137"/>
                    </a:srgbClr>
                  </a:outerShdw>
                </a:effectLst>
              </a:rPr>
              <a:t>conocimiento que los hechos o delitos que se imputan son falsos.</a:t>
            </a:r>
          </a:p>
          <a:p>
            <a:pPr marL="0" indent="0" algn="just">
              <a:buNone/>
            </a:pPr>
            <a:endParaRPr lang="es-MX" sz="2400" dirty="0"/>
          </a:p>
        </p:txBody>
      </p:sp>
    </p:spTree>
    <p:extLst>
      <p:ext uri="{BB962C8B-B14F-4D97-AF65-F5344CB8AC3E}">
        <p14:creationId xmlns:p14="http://schemas.microsoft.com/office/powerpoint/2010/main" val="2123381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83573"/>
            <a:ext cx="8596668" cy="595745"/>
          </a:xfrm>
        </p:spPr>
        <p:txBody>
          <a:bodyPr>
            <a:normAutofit/>
          </a:bodyPr>
          <a:lstStyle/>
          <a:p>
            <a:pPr algn="ctr"/>
            <a:r>
              <a:rPr lang="es-MX" sz="2400" dirty="0"/>
              <a:t>SUP-REP-143/2018 (</a:t>
            </a:r>
            <a:r>
              <a:rPr lang="es-MX" sz="2400" dirty="0" err="1"/>
              <a:t>Fake</a:t>
            </a:r>
            <a:r>
              <a:rPr lang="es-MX" sz="2400" dirty="0"/>
              <a:t> News).</a:t>
            </a:r>
          </a:p>
        </p:txBody>
      </p:sp>
      <p:sp>
        <p:nvSpPr>
          <p:cNvPr id="3" name="Marcador de contenido 2"/>
          <p:cNvSpPr>
            <a:spLocks noGrp="1"/>
          </p:cNvSpPr>
          <p:nvPr>
            <p:ph idx="1"/>
          </p:nvPr>
        </p:nvSpPr>
        <p:spPr>
          <a:xfrm>
            <a:off x="270164" y="955244"/>
            <a:ext cx="9860972" cy="5809238"/>
          </a:xfrm>
        </p:spPr>
        <p:txBody>
          <a:bodyPr>
            <a:normAutofit/>
          </a:bodyPr>
          <a:lstStyle/>
          <a:p>
            <a:pPr marL="0" indent="0" algn="just">
              <a:buNone/>
            </a:pPr>
            <a:endParaRPr lang="es-MX" sz="1400" dirty="0" smtClean="0"/>
          </a:p>
          <a:p>
            <a:pPr marL="0" indent="0" algn="just">
              <a:buNone/>
            </a:pPr>
            <a:r>
              <a:rPr lang="es-MX" sz="2800" dirty="0" smtClean="0"/>
              <a:t>Respecto </a:t>
            </a:r>
            <a:r>
              <a:rPr lang="es-MX" sz="2800" dirty="0"/>
              <a:t>a </a:t>
            </a:r>
            <a:r>
              <a:rPr lang="es-MX" sz="2800" b="1" u="sng" dirty="0">
                <a:effectLst>
                  <a:outerShdw blurRad="38100" dist="38100" dir="2700000" algn="tl">
                    <a:srgbClr val="000000">
                      <a:alpha val="43137"/>
                    </a:srgbClr>
                  </a:outerShdw>
                </a:effectLst>
              </a:rPr>
              <a:t>las opiniones</a:t>
            </a:r>
            <a:r>
              <a:rPr lang="es-MX" sz="2800" dirty="0"/>
              <a:t>, al resolver los </a:t>
            </a:r>
            <a:r>
              <a:rPr lang="es-MX" sz="2800" dirty="0" smtClean="0"/>
              <a:t>SUP-REP-89/2017 </a:t>
            </a:r>
            <a:r>
              <a:rPr lang="es-MX" sz="2800" dirty="0"/>
              <a:t>y SUP-REP-114/2018, la Sala Superior sostuvo que en materia electoral </a:t>
            </a:r>
            <a:r>
              <a:rPr lang="es-MX" sz="2800" b="1" u="sng" dirty="0">
                <a:effectLst>
                  <a:outerShdw blurRad="38100" dist="38100" dir="2700000" algn="tl">
                    <a:srgbClr val="000000">
                      <a:alpha val="43137"/>
                    </a:srgbClr>
                  </a:outerShdw>
                </a:effectLst>
              </a:rPr>
              <a:t>están permitidas</a:t>
            </a:r>
            <a:r>
              <a:rPr lang="es-MX" sz="2800" dirty="0"/>
              <a:t>, </a:t>
            </a:r>
            <a:r>
              <a:rPr lang="es-MX" sz="2800" b="1" u="sng" dirty="0">
                <a:effectLst>
                  <a:outerShdw blurRad="38100" dist="38100" dir="2700000" algn="tl">
                    <a:srgbClr val="000000">
                      <a:alpha val="43137"/>
                    </a:srgbClr>
                  </a:outerShdw>
                </a:effectLst>
              </a:rPr>
              <a:t>aunque resulten en fuertes críticas o el discurso contenga manifestaciones </a:t>
            </a:r>
            <a:r>
              <a:rPr lang="es-MX" sz="2800" dirty="0"/>
              <a:t>que puedan resultar </a:t>
            </a:r>
            <a:r>
              <a:rPr lang="es-MX" sz="2800" b="1" u="sng" dirty="0">
                <a:effectLst>
                  <a:outerShdw blurRad="38100" dist="38100" dir="2700000" algn="tl">
                    <a:srgbClr val="000000">
                      <a:alpha val="43137"/>
                    </a:srgbClr>
                  </a:outerShdw>
                </a:effectLst>
              </a:rPr>
              <a:t>chocantes, ofensivas o perturbadoras</a:t>
            </a:r>
            <a:r>
              <a:rPr lang="es-MX" sz="2800" dirty="0" smtClean="0"/>
              <a:t>.</a:t>
            </a:r>
          </a:p>
          <a:p>
            <a:pPr marL="0" indent="0" algn="just">
              <a:buNone/>
            </a:pPr>
            <a:endParaRPr lang="es-MX" sz="1400" dirty="0"/>
          </a:p>
          <a:p>
            <a:pPr marL="0" indent="0" algn="just">
              <a:buNone/>
            </a:pPr>
            <a:r>
              <a:rPr lang="es-MX" sz="2800" dirty="0"/>
              <a:t>(…) </a:t>
            </a:r>
            <a:r>
              <a:rPr lang="es-MX" sz="2800" dirty="0" smtClean="0"/>
              <a:t>segundo </a:t>
            </a:r>
            <a:r>
              <a:rPr lang="es-MX" sz="2800" dirty="0"/>
              <a:t>componente, en cuanto al grado de diligencia o negligencia del informador, </a:t>
            </a:r>
            <a:r>
              <a:rPr lang="es-MX" sz="2800" b="1" u="sng" dirty="0">
                <a:effectLst>
                  <a:outerShdw blurRad="38100" dist="38100" dir="2700000" algn="tl">
                    <a:srgbClr val="000000">
                      <a:alpha val="43137"/>
                    </a:srgbClr>
                  </a:outerShdw>
                </a:effectLst>
              </a:rPr>
              <a:t>la doctrina de la "malicia efectiva"</a:t>
            </a:r>
            <a:r>
              <a:rPr lang="es-MX" sz="2800" dirty="0"/>
              <a:t> señala que </a:t>
            </a:r>
            <a:r>
              <a:rPr lang="es-MX" sz="2800" b="1" u="sng" dirty="0">
                <a:effectLst>
                  <a:outerShdw blurRad="38100" dist="38100" dir="2700000" algn="tl">
                    <a:srgbClr val="000000">
                      <a:alpha val="43137"/>
                    </a:srgbClr>
                  </a:outerShdw>
                </a:effectLst>
              </a:rPr>
              <a:t>la mera negligencia o descuido no es suficiente para actualizarla</a:t>
            </a:r>
            <a:r>
              <a:rPr lang="es-MX" sz="2800" dirty="0"/>
              <a:t>, pues para ello se requiere un nivel mayor de negligencia, una </a:t>
            </a:r>
            <a:r>
              <a:rPr lang="es-MX" sz="2800" b="1" u="sng" dirty="0">
                <a:effectLst>
                  <a:outerShdw blurRad="38100" dist="38100" dir="2700000" algn="tl">
                    <a:srgbClr val="000000">
                      <a:alpha val="43137"/>
                    </a:srgbClr>
                  </a:outerShdw>
                </a:effectLst>
              </a:rPr>
              <a:t>negligencia inexcusable, o una "temeraria </a:t>
            </a:r>
            <a:r>
              <a:rPr lang="es-MX" sz="2800" b="1" u="sng" dirty="0" smtClean="0">
                <a:effectLst>
                  <a:outerShdw blurRad="38100" dist="38100" dir="2700000" algn="tl">
                    <a:srgbClr val="000000">
                      <a:alpha val="43137"/>
                    </a:srgbClr>
                  </a:outerShdw>
                </a:effectLst>
              </a:rPr>
              <a:t>despreocupación”.</a:t>
            </a:r>
            <a:endParaRPr lang="es-MX" sz="28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87101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62791"/>
            <a:ext cx="8596668" cy="533400"/>
          </a:xfrm>
        </p:spPr>
        <p:txBody>
          <a:bodyPr>
            <a:normAutofit/>
          </a:bodyPr>
          <a:lstStyle/>
          <a:p>
            <a:pPr algn="ctr"/>
            <a:r>
              <a:rPr lang="es-MX" sz="2400" dirty="0"/>
              <a:t>SUP-REP-143/2018 (</a:t>
            </a:r>
            <a:r>
              <a:rPr lang="es-MX" sz="2400" dirty="0" err="1"/>
              <a:t>Fake</a:t>
            </a:r>
            <a:r>
              <a:rPr lang="es-MX" sz="2400" dirty="0"/>
              <a:t> News).</a:t>
            </a:r>
          </a:p>
        </p:txBody>
      </p:sp>
      <p:sp>
        <p:nvSpPr>
          <p:cNvPr id="3" name="Marcador de contenido 2"/>
          <p:cNvSpPr>
            <a:spLocks noGrp="1"/>
          </p:cNvSpPr>
          <p:nvPr>
            <p:ph idx="1"/>
          </p:nvPr>
        </p:nvSpPr>
        <p:spPr>
          <a:xfrm>
            <a:off x="207819" y="1059152"/>
            <a:ext cx="9860971" cy="5705331"/>
          </a:xfrm>
        </p:spPr>
        <p:txBody>
          <a:bodyPr>
            <a:normAutofit/>
          </a:bodyPr>
          <a:lstStyle/>
          <a:p>
            <a:pPr marL="0" indent="0" algn="just">
              <a:buNone/>
            </a:pPr>
            <a:r>
              <a:rPr lang="es-MX" sz="2400" dirty="0"/>
              <a:t>(…) </a:t>
            </a:r>
            <a:r>
              <a:rPr lang="es-MX" sz="2400" b="1" u="sng" dirty="0">
                <a:effectLst>
                  <a:outerShdw blurRad="38100" dist="38100" dir="2700000" algn="tl">
                    <a:srgbClr val="000000">
                      <a:alpha val="43137"/>
                    </a:srgbClr>
                  </a:outerShdw>
                </a:effectLst>
              </a:rPr>
              <a:t>es indispensable acreditar el conocimiento directo sobre la inexactitud de los datos </a:t>
            </a:r>
            <a:r>
              <a:rPr lang="es-MX" sz="2400" b="1" u="sng" dirty="0" smtClean="0">
                <a:effectLst>
                  <a:outerShdw blurRad="38100" dist="38100" dir="2700000" algn="tl">
                    <a:srgbClr val="000000">
                      <a:alpha val="43137"/>
                    </a:srgbClr>
                  </a:outerShdw>
                </a:effectLst>
              </a:rPr>
              <a:t>aportados</a:t>
            </a:r>
            <a:r>
              <a:rPr lang="es-MX" sz="2400" dirty="0"/>
              <a:t> </a:t>
            </a:r>
            <a:r>
              <a:rPr lang="es-MX" sz="2400" dirty="0" smtClean="0"/>
              <a:t>(…) y </a:t>
            </a:r>
            <a:r>
              <a:rPr lang="es-MX" sz="2400" b="1" dirty="0">
                <a:effectLst>
                  <a:outerShdw blurRad="38100" dist="38100" dir="2700000" algn="tl">
                    <a:srgbClr val="000000">
                      <a:alpha val="43137"/>
                    </a:srgbClr>
                  </a:outerShdw>
                </a:effectLst>
              </a:rPr>
              <a:t>disponía de los recursos que le permitían verificar</a:t>
            </a:r>
            <a:r>
              <a:rPr lang="es-MX" sz="2400" dirty="0"/>
              <a:t>, de manera inmediata y sin mayor esfuerzo </a:t>
            </a:r>
            <a:r>
              <a:rPr lang="es-MX" sz="2400" b="1" u="sng" dirty="0">
                <a:effectLst>
                  <a:outerShdw blurRad="38100" dist="38100" dir="2700000" algn="tl">
                    <a:srgbClr val="000000">
                      <a:alpha val="43137"/>
                    </a:srgbClr>
                  </a:outerShdw>
                </a:effectLst>
              </a:rPr>
              <a:t>la información</a:t>
            </a:r>
            <a:r>
              <a:rPr lang="es-MX" sz="2400" b="1" u="sng" dirty="0" smtClean="0">
                <a:effectLst>
                  <a:outerShdw blurRad="38100" dist="38100" dir="2700000" algn="tl">
                    <a:srgbClr val="000000">
                      <a:alpha val="43137"/>
                    </a:srgbClr>
                  </a:outerShdw>
                </a:effectLst>
              </a:rPr>
              <a:t>.</a:t>
            </a:r>
          </a:p>
          <a:p>
            <a:pPr marL="0" indent="0" algn="just">
              <a:buNone/>
            </a:pPr>
            <a:endParaRPr lang="es-MX" sz="1100" b="1" u="sng" dirty="0">
              <a:effectLst>
                <a:outerShdw blurRad="38100" dist="38100" dir="2700000" algn="tl">
                  <a:srgbClr val="000000">
                    <a:alpha val="43137"/>
                  </a:srgbClr>
                </a:outerShdw>
              </a:effectLst>
            </a:endParaRPr>
          </a:p>
          <a:p>
            <a:pPr marL="0" indent="0" algn="just">
              <a:buNone/>
            </a:pPr>
            <a:r>
              <a:rPr lang="es-MX" sz="2400" dirty="0"/>
              <a:t>(…) la calumnia </a:t>
            </a:r>
            <a:r>
              <a:rPr lang="es-MX" sz="2400" b="1" dirty="0">
                <a:effectLst>
                  <a:outerShdw blurRad="38100" dist="38100" dir="2700000" algn="tl">
                    <a:srgbClr val="000000">
                      <a:alpha val="43137"/>
                    </a:srgbClr>
                  </a:outerShdw>
                </a:effectLst>
              </a:rPr>
              <a:t>requiere </a:t>
            </a:r>
            <a:r>
              <a:rPr lang="es-MX" sz="2400" dirty="0"/>
              <a:t>que la manifestación denunciada</a:t>
            </a:r>
            <a:r>
              <a:rPr lang="es-MX" sz="2400" b="1" dirty="0">
                <a:effectLst>
                  <a:outerShdw blurRad="38100" dist="38100" dir="2700000" algn="tl">
                    <a:srgbClr val="000000">
                      <a:alpha val="43137"/>
                    </a:srgbClr>
                  </a:outerShdw>
                </a:effectLst>
              </a:rPr>
              <a:t> </a:t>
            </a:r>
            <a:r>
              <a:rPr lang="es-MX" sz="2400" b="1" u="sng" dirty="0">
                <a:effectLst>
                  <a:outerShdw blurRad="38100" dist="38100" dir="2700000" algn="tl">
                    <a:srgbClr val="000000">
                      <a:alpha val="43137"/>
                    </a:srgbClr>
                  </a:outerShdw>
                </a:effectLst>
              </a:rPr>
              <a:t>tenga impacto electoral</a:t>
            </a:r>
            <a:r>
              <a:rPr lang="es-MX" sz="2400" u="sng" dirty="0" smtClean="0"/>
              <a:t>.</a:t>
            </a:r>
          </a:p>
          <a:p>
            <a:pPr marL="0" indent="0" algn="just">
              <a:buNone/>
            </a:pPr>
            <a:endParaRPr lang="es-MX" sz="1000" dirty="0" smtClean="0"/>
          </a:p>
          <a:p>
            <a:pPr marL="0" indent="0" algn="just">
              <a:buNone/>
            </a:pPr>
            <a:r>
              <a:rPr lang="es-MX" sz="2400" dirty="0"/>
              <a:t>(…) no se puede hablar de calumnia, pues, como ya se dijo, </a:t>
            </a:r>
            <a:r>
              <a:rPr lang="es-MX" sz="2400" b="1" u="sng" dirty="0">
                <a:effectLst>
                  <a:outerShdw blurRad="38100" dist="38100" dir="2700000" algn="tl">
                    <a:srgbClr val="000000">
                      <a:alpha val="43137"/>
                    </a:srgbClr>
                  </a:outerShdw>
                </a:effectLst>
              </a:rPr>
              <a:t>la información transmitida </a:t>
            </a:r>
            <a:r>
              <a:rPr lang="es-MX" sz="2400" dirty="0" smtClean="0"/>
              <a:t>(…) </a:t>
            </a:r>
            <a:r>
              <a:rPr lang="es-MX" sz="2400" b="1" u="sng" dirty="0" smtClean="0">
                <a:effectLst>
                  <a:outerShdw blurRad="38100" dist="38100" dir="2700000" algn="tl">
                    <a:srgbClr val="000000">
                      <a:alpha val="43137"/>
                    </a:srgbClr>
                  </a:outerShdw>
                </a:effectLst>
              </a:rPr>
              <a:t>no </a:t>
            </a:r>
            <a:r>
              <a:rPr lang="es-MX" sz="2400" b="1" u="sng" dirty="0">
                <a:effectLst>
                  <a:outerShdw blurRad="38100" dist="38100" dir="2700000" algn="tl">
                    <a:srgbClr val="000000">
                      <a:alpha val="43137"/>
                    </a:srgbClr>
                  </a:outerShdw>
                </a:effectLst>
              </a:rPr>
              <a:t>tuvo impacto en el proceso electoral al no advertirse que su difusión fuera masiva</a:t>
            </a:r>
            <a:r>
              <a:rPr lang="es-MX" sz="2400" dirty="0" smtClean="0"/>
              <a:t>.</a:t>
            </a:r>
          </a:p>
          <a:p>
            <a:pPr marL="0" indent="0" algn="just">
              <a:buNone/>
            </a:pPr>
            <a:endParaRPr lang="es-MX" sz="1000" dirty="0"/>
          </a:p>
          <a:p>
            <a:pPr marL="0" indent="0" algn="just">
              <a:buNone/>
            </a:pPr>
            <a:r>
              <a:rPr lang="es-MX" sz="2400" dirty="0"/>
              <a:t>(…) el denunciante en el juicio de origen </a:t>
            </a:r>
            <a:r>
              <a:rPr lang="es-MX" sz="2400" b="1" u="sng" dirty="0">
                <a:effectLst>
                  <a:outerShdw blurRad="38100" dist="38100" dir="2700000" algn="tl">
                    <a:srgbClr val="000000">
                      <a:alpha val="43137"/>
                    </a:srgbClr>
                  </a:outerShdw>
                </a:effectLst>
              </a:rPr>
              <a:t>tiene a su alcance el derecho de réplica.</a:t>
            </a:r>
          </a:p>
          <a:p>
            <a:pPr marL="0" indent="0" algn="just">
              <a:buNone/>
            </a:pPr>
            <a:endParaRPr lang="es-MX" sz="2400" dirty="0" smtClean="0"/>
          </a:p>
          <a:p>
            <a:pPr marL="0" indent="0" algn="just">
              <a:buNone/>
            </a:pPr>
            <a:endParaRPr lang="es-MX" sz="2400" dirty="0"/>
          </a:p>
          <a:p>
            <a:pPr marL="0" indent="0" algn="just">
              <a:buNone/>
            </a:pPr>
            <a:endParaRPr lang="es-MX" sz="2400" dirty="0"/>
          </a:p>
          <a:p>
            <a:pPr marL="0" indent="0">
              <a:buNone/>
            </a:pPr>
            <a:endParaRPr lang="es-MX" dirty="0"/>
          </a:p>
        </p:txBody>
      </p:sp>
    </p:spTree>
    <p:extLst>
      <p:ext uri="{BB962C8B-B14F-4D97-AF65-F5344CB8AC3E}">
        <p14:creationId xmlns:p14="http://schemas.microsoft.com/office/powerpoint/2010/main" val="35961573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806" y="2712027"/>
            <a:ext cx="8596668" cy="1340427"/>
          </a:xfrm>
        </p:spPr>
        <p:txBody>
          <a:bodyPr>
            <a:normAutofit/>
          </a:bodyPr>
          <a:lstStyle/>
          <a:p>
            <a:pPr algn="ctr"/>
            <a:r>
              <a:rPr lang="es-MX" sz="4800" dirty="0" smtClean="0"/>
              <a:t>Bloqueo de cuentas.</a:t>
            </a:r>
            <a:endParaRPr lang="es-MX" sz="4800" dirty="0"/>
          </a:p>
        </p:txBody>
      </p:sp>
    </p:spTree>
    <p:extLst>
      <p:ext uri="{BB962C8B-B14F-4D97-AF65-F5344CB8AC3E}">
        <p14:creationId xmlns:p14="http://schemas.microsoft.com/office/powerpoint/2010/main" val="4288707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725" y="90054"/>
            <a:ext cx="8596668" cy="658091"/>
          </a:xfrm>
        </p:spPr>
        <p:txBody>
          <a:bodyPr>
            <a:normAutofit/>
          </a:bodyPr>
          <a:lstStyle/>
          <a:p>
            <a:pPr algn="ctr"/>
            <a:r>
              <a:rPr lang="es-MX" sz="2800" dirty="0"/>
              <a:t>Bloqueo de cuentas.</a:t>
            </a:r>
          </a:p>
        </p:txBody>
      </p:sp>
      <p:sp>
        <p:nvSpPr>
          <p:cNvPr id="3" name="Marcador de contenido 2"/>
          <p:cNvSpPr>
            <a:spLocks noGrp="1"/>
          </p:cNvSpPr>
          <p:nvPr>
            <p:ph idx="1"/>
          </p:nvPr>
        </p:nvSpPr>
        <p:spPr>
          <a:xfrm>
            <a:off x="145473" y="561108"/>
            <a:ext cx="10058400" cy="5985164"/>
          </a:xfrm>
        </p:spPr>
        <p:txBody>
          <a:bodyPr>
            <a:normAutofit/>
          </a:bodyPr>
          <a:lstStyle/>
          <a:p>
            <a:pPr marL="0" indent="0">
              <a:buNone/>
            </a:pPr>
            <a:r>
              <a:rPr lang="es-MX" dirty="0"/>
              <a:t>Registro: 2014515 </a:t>
            </a:r>
          </a:p>
          <a:p>
            <a:pPr marL="0" indent="0">
              <a:buNone/>
            </a:pPr>
            <a:r>
              <a:rPr lang="es-MX" dirty="0"/>
              <a:t>Tesis: 2a. CII/2017 (10a.) </a:t>
            </a:r>
          </a:p>
          <a:p>
            <a:pPr marL="0" indent="0" algn="just">
              <a:buNone/>
            </a:pPr>
            <a:r>
              <a:rPr lang="es-MX" b="1" dirty="0"/>
              <a:t>FLUJO DE INFORMACIÓN EN RED ELECTRÓNICA (INTERNET). </a:t>
            </a:r>
            <a:r>
              <a:rPr lang="es-MX" b="1" u="sng" dirty="0">
                <a:effectLst>
                  <a:outerShdw blurRad="38100" dist="38100" dir="2700000" algn="tl">
                    <a:srgbClr val="000000">
                      <a:alpha val="43137"/>
                    </a:srgbClr>
                  </a:outerShdw>
                </a:effectLst>
              </a:rPr>
              <a:t>PRINCIPIO DE RESTRICCIÓN MÍNIMA POSIBLE</a:t>
            </a:r>
            <a:r>
              <a:rPr lang="es-MX" b="1" u="sng" dirty="0" smtClean="0">
                <a:effectLst>
                  <a:outerShdw blurRad="38100" dist="38100" dir="2700000" algn="tl">
                    <a:srgbClr val="000000">
                      <a:alpha val="43137"/>
                    </a:srgbClr>
                  </a:outerShdw>
                </a:effectLst>
              </a:rPr>
              <a:t>.</a:t>
            </a:r>
            <a:r>
              <a:rPr lang="es-MX" b="1" dirty="0" smtClean="0"/>
              <a:t> </a:t>
            </a:r>
            <a:r>
              <a:rPr lang="es-MX" dirty="0" smtClean="0"/>
              <a:t>(…) </a:t>
            </a:r>
            <a:r>
              <a:rPr lang="es-MX" b="1" dirty="0"/>
              <a:t>existe el principio relativo a que el flujo de información por Internet debe restringirse lo mínimo posible</a:t>
            </a:r>
            <a:r>
              <a:rPr lang="es-MX" dirty="0"/>
              <a:t>, esto es, </a:t>
            </a:r>
            <a:r>
              <a:rPr lang="es-MX" b="1" dirty="0"/>
              <a:t>en circunstancias excepcionales y limitadas, previstas en la ley</a:t>
            </a:r>
            <a:r>
              <a:rPr lang="es-MX" dirty="0"/>
              <a:t>, para proteger otros derechos humanos</a:t>
            </a:r>
            <a:r>
              <a:rPr lang="es-MX" dirty="0" smtClean="0"/>
              <a:t>.</a:t>
            </a:r>
          </a:p>
          <a:p>
            <a:pPr marL="0" indent="0" algn="just">
              <a:buNone/>
            </a:pPr>
            <a:endParaRPr lang="es-MX" sz="1000" dirty="0" smtClean="0"/>
          </a:p>
          <a:p>
            <a:pPr marL="0" indent="0" algn="just">
              <a:buNone/>
            </a:pPr>
            <a:r>
              <a:rPr lang="es-MX" dirty="0" smtClean="0"/>
              <a:t>Registro: 2014513</a:t>
            </a:r>
            <a:endParaRPr lang="es-MX" dirty="0"/>
          </a:p>
          <a:p>
            <a:pPr marL="0" indent="0" algn="just">
              <a:buNone/>
            </a:pPr>
            <a:r>
              <a:rPr lang="es-MX" b="1" u="sng" dirty="0">
                <a:effectLst>
                  <a:outerShdw blurRad="38100" dist="38100" dir="2700000" algn="tl">
                    <a:srgbClr val="000000">
                      <a:alpha val="43137"/>
                    </a:srgbClr>
                  </a:outerShdw>
                </a:effectLst>
              </a:rPr>
              <a:t>BLOQUEO </a:t>
            </a:r>
            <a:r>
              <a:rPr lang="es-MX" dirty="0"/>
              <a:t>DE UNA PÁGINA ELECTRÓNICA (INTERNET). DICHA MEDIDA </a:t>
            </a:r>
            <a:r>
              <a:rPr lang="es-MX" b="1" u="sng" dirty="0">
                <a:effectLst>
                  <a:outerShdw blurRad="38100" dist="38100" dir="2700000" algn="tl">
                    <a:srgbClr val="000000">
                      <a:alpha val="43137"/>
                    </a:srgbClr>
                  </a:outerShdw>
                </a:effectLst>
              </a:rPr>
              <a:t>ÚNICAMENTE ESTÁ AUTORIZADA EN CASOS EXCEPCIONALES. </a:t>
            </a:r>
            <a:r>
              <a:rPr lang="es-MX" dirty="0" smtClean="0"/>
              <a:t>(…) </a:t>
            </a:r>
            <a:r>
              <a:rPr lang="es-MX" b="1" dirty="0" smtClean="0"/>
              <a:t>las prohibiciones genéricas al funcionamiento de ciertos sitios y sistemas web, como lo es el bloqueo, son incompatibles con el derecho humano de libertad de expresión</a:t>
            </a:r>
            <a:r>
              <a:rPr lang="es-MX" dirty="0" smtClean="0"/>
              <a:t>, </a:t>
            </a:r>
            <a:r>
              <a:rPr lang="es-MX" dirty="0"/>
              <a:t>salvo </a:t>
            </a:r>
            <a:r>
              <a:rPr lang="es-MX" b="1" u="sng" dirty="0">
                <a:effectLst>
                  <a:outerShdw blurRad="38100" dist="38100" dir="2700000" algn="tl">
                    <a:srgbClr val="000000">
                      <a:alpha val="43137"/>
                    </a:srgbClr>
                  </a:outerShdw>
                </a:effectLst>
              </a:rPr>
              <a:t>situaciones </a:t>
            </a:r>
            <a:r>
              <a:rPr lang="es-MX" b="1" u="sng" dirty="0" smtClean="0">
                <a:effectLst>
                  <a:outerShdw blurRad="38100" dist="38100" dir="2700000" algn="tl">
                    <a:srgbClr val="000000">
                      <a:alpha val="43137"/>
                    </a:srgbClr>
                  </a:outerShdw>
                </a:effectLst>
              </a:rPr>
              <a:t>verdaderamente </a:t>
            </a:r>
            <a:r>
              <a:rPr lang="es-MX" b="1" u="sng" dirty="0">
                <a:effectLst>
                  <a:outerShdw blurRad="38100" dist="38100" dir="2700000" algn="tl">
                    <a:srgbClr val="000000">
                      <a:alpha val="43137"/>
                    </a:srgbClr>
                  </a:outerShdw>
                </a:effectLst>
              </a:rPr>
              <a:t>excepcionales</a:t>
            </a:r>
            <a:r>
              <a:rPr lang="es-MX" dirty="0"/>
              <a:t>, (…) </a:t>
            </a:r>
            <a:r>
              <a:rPr lang="es-MX" b="1" u="sng" dirty="0">
                <a:effectLst>
                  <a:outerShdw blurRad="38100" dist="38100" dir="2700000" algn="tl">
                    <a:srgbClr val="000000">
                      <a:alpha val="43137"/>
                    </a:srgbClr>
                  </a:outerShdw>
                </a:effectLst>
              </a:rPr>
              <a:t>tipificadas como delitos acorde con el derecho penal internacional</a:t>
            </a:r>
            <a:r>
              <a:rPr lang="es-MX" dirty="0"/>
              <a:t>, dentro de las que destacan: (I) </a:t>
            </a:r>
            <a:r>
              <a:rPr lang="es-MX" b="1" dirty="0"/>
              <a:t>la </a:t>
            </a:r>
            <a:r>
              <a:rPr lang="es-MX" b="1" u="sng" dirty="0">
                <a:effectLst>
                  <a:outerShdw blurRad="38100" dist="38100" dir="2700000" algn="tl">
                    <a:srgbClr val="000000">
                      <a:alpha val="43137"/>
                    </a:srgbClr>
                  </a:outerShdw>
                </a:effectLst>
              </a:rPr>
              <a:t>incitación al terrorismo</a:t>
            </a:r>
            <a:r>
              <a:rPr lang="es-MX" b="1" dirty="0"/>
              <a:t>; (II) </a:t>
            </a:r>
            <a:r>
              <a:rPr lang="es-MX" b="1" u="sng" dirty="0">
                <a:effectLst>
                  <a:outerShdw blurRad="38100" dist="38100" dir="2700000" algn="tl">
                    <a:srgbClr val="000000">
                      <a:alpha val="43137"/>
                    </a:srgbClr>
                  </a:outerShdw>
                </a:effectLst>
              </a:rPr>
              <a:t>la apología del odio nacional, racial o religioso que constituya incitación a la discriminación, la hostilidad o la violencia -difusión del "discurso de odio" por Internet-</a:t>
            </a:r>
            <a:r>
              <a:rPr lang="es-MX" dirty="0"/>
              <a:t>; (</a:t>
            </a:r>
            <a:r>
              <a:rPr lang="es-MX" b="1" u="sng" dirty="0">
                <a:effectLst>
                  <a:outerShdw blurRad="38100" dist="38100" dir="2700000" algn="tl">
                    <a:srgbClr val="000000">
                      <a:alpha val="43137"/>
                    </a:srgbClr>
                  </a:outerShdw>
                </a:effectLst>
              </a:rPr>
              <a:t>III) la instigación directa y pública a cometer genocidio</a:t>
            </a:r>
            <a:r>
              <a:rPr lang="es-MX" dirty="0"/>
              <a:t>; y (IV) </a:t>
            </a:r>
            <a:r>
              <a:rPr lang="es-MX" b="1" u="sng" dirty="0">
                <a:effectLst>
                  <a:outerShdw blurRad="38100" dist="38100" dir="2700000" algn="tl">
                    <a:srgbClr val="000000">
                      <a:alpha val="43137"/>
                    </a:srgbClr>
                  </a:outerShdw>
                </a:effectLst>
              </a:rPr>
              <a:t>la pornografía infantil</a:t>
            </a:r>
            <a:r>
              <a:rPr lang="es-MX" dirty="0"/>
              <a:t>. (…)  también podría generarse </a:t>
            </a:r>
            <a:r>
              <a:rPr lang="es-MX" b="1" u="sng" dirty="0">
                <a:effectLst>
                  <a:outerShdw blurRad="38100" dist="38100" dir="2700000" algn="tl">
                    <a:srgbClr val="000000">
                      <a:alpha val="43137"/>
                    </a:srgbClr>
                  </a:outerShdw>
                </a:effectLst>
              </a:rPr>
              <a:t>cuando la totalidad de los contenidos de una página web resulte ilegal</a:t>
            </a:r>
            <a:r>
              <a:rPr lang="es-MX" dirty="0"/>
              <a:t>, lo que lógicamente podría conducir a su bloqueo, al limitarse únicamente a albergar expresiones no permisibles por el marco jurídico.</a:t>
            </a:r>
          </a:p>
          <a:p>
            <a:pPr marL="0" indent="0">
              <a:buNone/>
            </a:pPr>
            <a:endParaRPr lang="es-MX" dirty="0"/>
          </a:p>
        </p:txBody>
      </p:sp>
    </p:spTree>
    <p:extLst>
      <p:ext uri="{BB962C8B-B14F-4D97-AF65-F5344CB8AC3E}">
        <p14:creationId xmlns:p14="http://schemas.microsoft.com/office/powerpoint/2010/main" val="318063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93963"/>
            <a:ext cx="8596668" cy="741218"/>
          </a:xfrm>
        </p:spPr>
        <p:txBody>
          <a:bodyPr>
            <a:normAutofit fontScale="90000"/>
          </a:bodyPr>
          <a:lstStyle/>
          <a:p>
            <a:r>
              <a:rPr lang="es-MX" dirty="0"/>
              <a:t>Internet y redes sociales. Datos contextuales.</a:t>
            </a:r>
            <a:br>
              <a:rPr lang="es-MX" dirty="0"/>
            </a:br>
            <a:r>
              <a:rPr lang="es-MX" dirty="0"/>
              <a:t/>
            </a:r>
            <a:br>
              <a:rPr lang="es-MX" dirty="0"/>
            </a:br>
            <a:endParaRPr lang="es-MX" dirty="0"/>
          </a:p>
        </p:txBody>
      </p:sp>
      <p:sp>
        <p:nvSpPr>
          <p:cNvPr id="3" name="Marcador de contenido 2"/>
          <p:cNvSpPr>
            <a:spLocks noGrp="1"/>
          </p:cNvSpPr>
          <p:nvPr>
            <p:ph idx="1"/>
          </p:nvPr>
        </p:nvSpPr>
        <p:spPr>
          <a:xfrm>
            <a:off x="521469" y="935181"/>
            <a:ext cx="9183639" cy="5715001"/>
          </a:xfrm>
        </p:spPr>
        <p:txBody>
          <a:bodyPr>
            <a:normAutofit/>
          </a:bodyPr>
          <a:lstStyle/>
          <a:p>
            <a:pPr marL="0" indent="0" algn="ctr">
              <a:buNone/>
            </a:pPr>
            <a:r>
              <a:rPr lang="es-MX" sz="2400" dirty="0" smtClean="0">
                <a:effectLst>
                  <a:outerShdw blurRad="38100" dist="38100" dir="2700000" algn="tl">
                    <a:srgbClr val="000000">
                      <a:alpha val="43137"/>
                    </a:srgbClr>
                  </a:outerShdw>
                </a:effectLst>
              </a:rPr>
              <a:t>DIGITAL GLOBAL. </a:t>
            </a:r>
            <a:r>
              <a:rPr lang="es-MX" sz="2400" dirty="0">
                <a:effectLst>
                  <a:outerShdw blurRad="38100" dist="38100" dir="2700000" algn="tl">
                    <a:srgbClr val="000000">
                      <a:alpha val="43137"/>
                    </a:srgbClr>
                  </a:outerShdw>
                </a:effectLst>
              </a:rPr>
              <a:t>México </a:t>
            </a:r>
            <a:r>
              <a:rPr lang="es-MX" sz="2400" dirty="0" smtClean="0">
                <a:effectLst>
                  <a:outerShdw blurRad="38100" dist="38100" dir="2700000" algn="tl">
                    <a:srgbClr val="000000">
                      <a:alpha val="43137"/>
                    </a:srgbClr>
                  </a:outerShdw>
                </a:effectLst>
              </a:rPr>
              <a:t>2018.</a:t>
            </a:r>
          </a:p>
          <a:p>
            <a:pPr marL="0" indent="0" algn="just">
              <a:buNone/>
            </a:pPr>
            <a:endParaRPr lang="es-MX" dirty="0"/>
          </a:p>
          <a:p>
            <a:pPr marL="0" indent="0" algn="just">
              <a:buNone/>
            </a:pPr>
            <a:r>
              <a:rPr lang="es-MX" sz="2400" dirty="0"/>
              <a:t>85 millones de mexicanos usan </a:t>
            </a:r>
            <a:r>
              <a:rPr lang="es-MX" sz="2400" dirty="0" smtClean="0"/>
              <a:t>internet, 65% </a:t>
            </a:r>
            <a:r>
              <a:rPr lang="es-MX" sz="2400" dirty="0"/>
              <a:t>de la población, 83 millones lo usan en las redes sociales, 78 millones acceden por medio de sus dispositivos móviles</a:t>
            </a:r>
            <a:r>
              <a:rPr lang="es-MX" sz="2400" dirty="0" smtClean="0"/>
              <a:t>.</a:t>
            </a:r>
          </a:p>
          <a:p>
            <a:pPr marL="0" indent="0" algn="just">
              <a:buNone/>
            </a:pPr>
            <a:endParaRPr lang="es-MX" dirty="0"/>
          </a:p>
          <a:p>
            <a:pPr marL="0" indent="0" algn="just">
              <a:buNone/>
            </a:pPr>
            <a:r>
              <a:rPr lang="es-MX" sz="2400" dirty="0"/>
              <a:t>Las redes sociales </a:t>
            </a:r>
            <a:r>
              <a:rPr lang="es-MX" sz="2400" dirty="0" smtClean="0"/>
              <a:t>con más actividad: </a:t>
            </a:r>
            <a:r>
              <a:rPr lang="es-MX" sz="2400" dirty="0"/>
              <a:t>Facebook con un 59%, </a:t>
            </a:r>
            <a:r>
              <a:rPr lang="es-MX" sz="2400" dirty="0" err="1"/>
              <a:t>Youtube</a:t>
            </a:r>
            <a:r>
              <a:rPr lang="es-MX" sz="2400" dirty="0"/>
              <a:t> con un 58%, </a:t>
            </a:r>
            <a:r>
              <a:rPr lang="es-MX" sz="2400" dirty="0" err="1"/>
              <a:t>Whatsapp</a:t>
            </a:r>
            <a:r>
              <a:rPr lang="es-MX" sz="2400" dirty="0"/>
              <a:t> con un 56%, Instagram 36% y Twitter 32%. </a:t>
            </a:r>
            <a:endParaRPr lang="es-MX" sz="2400" dirty="0" smtClean="0"/>
          </a:p>
          <a:p>
            <a:pPr marL="0" indent="0" algn="just">
              <a:buNone/>
            </a:pPr>
            <a:endParaRPr lang="es-MX" dirty="0"/>
          </a:p>
          <a:p>
            <a:pPr marL="0" indent="0" algn="just">
              <a:buNone/>
            </a:pPr>
            <a:r>
              <a:rPr lang="es-MX" sz="2400" dirty="0"/>
              <a:t>El </a:t>
            </a:r>
            <a:r>
              <a:rPr lang="es-MX" sz="2400" dirty="0">
                <a:effectLst>
                  <a:outerShdw blurRad="38100" dist="38100" dir="2700000" algn="tl">
                    <a:srgbClr val="000000">
                      <a:alpha val="43137"/>
                    </a:srgbClr>
                  </a:outerShdw>
                </a:effectLst>
              </a:rPr>
              <a:t>tiempo promedio </a:t>
            </a:r>
            <a:r>
              <a:rPr lang="es-MX" sz="2400" dirty="0"/>
              <a:t>de la población en México es de </a:t>
            </a:r>
            <a:r>
              <a:rPr lang="es-MX" sz="2400" dirty="0">
                <a:effectLst>
                  <a:outerShdw blurRad="38100" dist="38100" dir="2700000" algn="tl">
                    <a:srgbClr val="000000">
                      <a:alpha val="43137"/>
                    </a:srgbClr>
                  </a:outerShdw>
                </a:effectLst>
              </a:rPr>
              <a:t>8 horas </a:t>
            </a:r>
            <a:r>
              <a:rPr lang="es-MX" sz="2400" dirty="0"/>
              <a:t>en internet, </a:t>
            </a:r>
            <a:r>
              <a:rPr lang="es-MX" sz="2400" dirty="0">
                <a:effectLst>
                  <a:outerShdw blurRad="38100" dist="38100" dir="2700000" algn="tl">
                    <a:srgbClr val="000000">
                      <a:alpha val="43137"/>
                    </a:srgbClr>
                  </a:outerShdw>
                </a:effectLst>
              </a:rPr>
              <a:t>3 horas </a:t>
            </a:r>
            <a:r>
              <a:rPr lang="es-MX" sz="2400" dirty="0"/>
              <a:t>en redes sociales.</a:t>
            </a:r>
          </a:p>
          <a:p>
            <a:pPr marL="0" indent="0" algn="just">
              <a:buNone/>
            </a:pPr>
            <a:endParaRPr lang="es-MX" sz="2400" dirty="0"/>
          </a:p>
        </p:txBody>
      </p:sp>
    </p:spTree>
    <p:extLst>
      <p:ext uri="{BB962C8B-B14F-4D97-AF65-F5344CB8AC3E}">
        <p14:creationId xmlns:p14="http://schemas.microsoft.com/office/powerpoint/2010/main" val="23099653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206" y="162791"/>
            <a:ext cx="8596668" cy="574964"/>
          </a:xfrm>
        </p:spPr>
        <p:txBody>
          <a:bodyPr>
            <a:normAutofit/>
          </a:bodyPr>
          <a:lstStyle/>
          <a:p>
            <a:pPr algn="ctr"/>
            <a:r>
              <a:rPr lang="es-MX" sz="2800" dirty="0"/>
              <a:t>Bloqueo de cuentas.</a:t>
            </a:r>
          </a:p>
        </p:txBody>
      </p:sp>
      <p:sp>
        <p:nvSpPr>
          <p:cNvPr id="3" name="Marcador de contenido 2"/>
          <p:cNvSpPr>
            <a:spLocks noGrp="1"/>
          </p:cNvSpPr>
          <p:nvPr>
            <p:ph idx="1"/>
          </p:nvPr>
        </p:nvSpPr>
        <p:spPr>
          <a:xfrm>
            <a:off x="124691" y="893619"/>
            <a:ext cx="9923318" cy="5611090"/>
          </a:xfrm>
        </p:spPr>
        <p:txBody>
          <a:bodyPr>
            <a:normAutofit/>
          </a:bodyPr>
          <a:lstStyle/>
          <a:p>
            <a:pPr marL="0" indent="0" algn="just">
              <a:buNone/>
            </a:pPr>
            <a:r>
              <a:rPr lang="es-MX" sz="2400" dirty="0"/>
              <a:t>Época: Décima Época </a:t>
            </a:r>
          </a:p>
          <a:p>
            <a:pPr marL="0" indent="0" algn="just">
              <a:buNone/>
            </a:pPr>
            <a:r>
              <a:rPr lang="es-MX" sz="2400" dirty="0"/>
              <a:t>Registro: 2014519 </a:t>
            </a:r>
          </a:p>
          <a:p>
            <a:pPr marL="0" indent="0" algn="just">
              <a:buNone/>
            </a:pPr>
            <a:r>
              <a:rPr lang="es-MX" sz="2400" dirty="0"/>
              <a:t>Tesis: 2a. CV/2017 (10a.) </a:t>
            </a:r>
          </a:p>
          <a:p>
            <a:pPr marL="0" indent="0" algn="just">
              <a:buNone/>
            </a:pPr>
            <a:r>
              <a:rPr lang="es-MX" sz="2400" b="1" dirty="0"/>
              <a:t>LIBERTAD DE EXPRESIÓN Y OPINIÓN EJERCIDAS A TRAVÉS DE LA RED ELECTRÓNICA (INTERNET). RESTRICCIONES PERMISIBLES.</a:t>
            </a:r>
          </a:p>
          <a:p>
            <a:pPr marL="0" indent="0" algn="just">
              <a:buNone/>
            </a:pPr>
            <a:r>
              <a:rPr lang="es-MX" sz="2400" dirty="0"/>
              <a:t>(…) para que las limitaciones al derecho humano referido ejercido a través de una página web, puedan considerarse apegadas al parámetro de regularidad constitucional, resulta indispensable que deban: </a:t>
            </a:r>
            <a:r>
              <a:rPr lang="es-MX" sz="2400" b="1" u="sng" dirty="0">
                <a:effectLst>
                  <a:outerShdw blurRad="38100" dist="38100" dir="2700000" algn="tl">
                    <a:srgbClr val="000000">
                      <a:alpha val="43137"/>
                    </a:srgbClr>
                  </a:outerShdw>
                </a:effectLst>
              </a:rPr>
              <a:t>(I) estar previstas por ley</a:t>
            </a:r>
            <a:r>
              <a:rPr lang="es-MX" sz="2400" dirty="0"/>
              <a:t>; (</a:t>
            </a:r>
            <a:r>
              <a:rPr lang="es-MX" sz="2400" b="1" u="sng" dirty="0"/>
              <a:t>II) basarse en un fin legítimo</a:t>
            </a:r>
            <a:r>
              <a:rPr lang="es-MX" sz="2400" dirty="0"/>
              <a:t>; </a:t>
            </a:r>
            <a:r>
              <a:rPr lang="es-MX" sz="2400" b="1" u="sng" dirty="0">
                <a:effectLst>
                  <a:outerShdw blurRad="38100" dist="38100" dir="2700000" algn="tl">
                    <a:srgbClr val="000000">
                      <a:alpha val="43137"/>
                    </a:srgbClr>
                  </a:outerShdw>
                </a:effectLst>
              </a:rPr>
              <a:t>y (III) ser necesarias y proporcionales.</a:t>
            </a:r>
            <a:r>
              <a:rPr lang="es-MX" sz="2400" dirty="0"/>
              <a:t> (…) </a:t>
            </a:r>
            <a:r>
              <a:rPr lang="es-MX" sz="2400" dirty="0" smtClean="0"/>
              <a:t>[la] regla </a:t>
            </a:r>
            <a:r>
              <a:rPr lang="es-MX" sz="2400" dirty="0"/>
              <a:t>general es la permisión de la difusión de ideas, opiniones e información y, excepcionalmente, el ejercicio de ese derecho puede restringirse.</a:t>
            </a:r>
          </a:p>
          <a:p>
            <a:pPr marL="0" indent="0">
              <a:buNone/>
            </a:pPr>
            <a:endParaRPr lang="es-MX" sz="2400" dirty="0"/>
          </a:p>
        </p:txBody>
      </p:sp>
    </p:spTree>
    <p:extLst>
      <p:ext uri="{BB962C8B-B14F-4D97-AF65-F5344CB8AC3E}">
        <p14:creationId xmlns:p14="http://schemas.microsoft.com/office/powerpoint/2010/main" val="10778474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62791"/>
            <a:ext cx="8596668" cy="689264"/>
          </a:xfrm>
        </p:spPr>
        <p:txBody>
          <a:bodyPr>
            <a:normAutofit/>
          </a:bodyPr>
          <a:lstStyle/>
          <a:p>
            <a:pPr algn="ctr"/>
            <a:r>
              <a:rPr lang="es-MX" sz="2800" dirty="0"/>
              <a:t>Bloqueo de cuentas.</a:t>
            </a:r>
          </a:p>
        </p:txBody>
      </p:sp>
      <p:sp>
        <p:nvSpPr>
          <p:cNvPr id="5" name="Título 1"/>
          <p:cNvSpPr>
            <a:spLocks noGrp="1"/>
          </p:cNvSpPr>
          <p:nvPr>
            <p:ph idx="1"/>
          </p:nvPr>
        </p:nvSpPr>
        <p:spPr>
          <a:xfrm>
            <a:off x="460818" y="852055"/>
            <a:ext cx="8813184" cy="5153890"/>
          </a:xfrm>
        </p:spPr>
        <p:txBody>
          <a:bodyPr>
            <a:normAutofit/>
          </a:bodyPr>
          <a:lstStyle/>
          <a:p>
            <a:pPr marL="0" indent="0" algn="ctr">
              <a:buNone/>
            </a:pPr>
            <a:endParaRPr lang="es-MX" sz="4800" dirty="0"/>
          </a:p>
          <a:p>
            <a:pPr marL="0" indent="0" algn="ctr">
              <a:buNone/>
            </a:pPr>
            <a:endParaRPr lang="es-MX" sz="4800" dirty="0"/>
          </a:p>
          <a:p>
            <a:pPr marL="0" indent="0" algn="ctr">
              <a:buNone/>
            </a:pPr>
            <a:r>
              <a:rPr lang="es-MX" sz="4800" dirty="0" smtClean="0"/>
              <a:t>BLOQUEO DE CUENTAS EN REDES SOCIALES POR FUNCIONARIOS PÚBLICOS.</a:t>
            </a:r>
            <a:endParaRPr lang="es-MX" sz="4800" dirty="0"/>
          </a:p>
        </p:txBody>
      </p:sp>
    </p:spTree>
    <p:extLst>
      <p:ext uri="{BB962C8B-B14F-4D97-AF65-F5344CB8AC3E}">
        <p14:creationId xmlns:p14="http://schemas.microsoft.com/office/powerpoint/2010/main" val="1739185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 y="218210"/>
            <a:ext cx="9382991" cy="1080653"/>
          </a:xfrm>
        </p:spPr>
        <p:txBody>
          <a:bodyPr>
            <a:normAutofit/>
          </a:bodyPr>
          <a:lstStyle/>
          <a:p>
            <a:pPr algn="ctr"/>
            <a:r>
              <a:rPr lang="es-MX" sz="3200" dirty="0"/>
              <a:t>Bloqueo de </a:t>
            </a:r>
            <a:r>
              <a:rPr lang="es-MX" sz="3200" dirty="0" smtClean="0"/>
              <a:t>cuentas por funcionarios públicos.</a:t>
            </a:r>
            <a:endParaRPr lang="es-MX" sz="3200" dirty="0"/>
          </a:p>
        </p:txBody>
      </p:sp>
      <p:sp>
        <p:nvSpPr>
          <p:cNvPr id="3" name="Marcador de contenido 2"/>
          <p:cNvSpPr>
            <a:spLocks noGrp="1"/>
          </p:cNvSpPr>
          <p:nvPr>
            <p:ph idx="1"/>
          </p:nvPr>
        </p:nvSpPr>
        <p:spPr>
          <a:xfrm>
            <a:off x="259773" y="1049483"/>
            <a:ext cx="9237518" cy="4759036"/>
          </a:xfrm>
        </p:spPr>
        <p:txBody>
          <a:bodyPr>
            <a:normAutofit/>
          </a:bodyPr>
          <a:lstStyle/>
          <a:p>
            <a:pPr marL="0" indent="0" algn="ctr">
              <a:buNone/>
            </a:pPr>
            <a:r>
              <a:rPr lang="es-MX" sz="2800" dirty="0"/>
              <a:t>Amparo en Revisión </a:t>
            </a:r>
            <a:r>
              <a:rPr lang="es-MX" sz="2800" dirty="0" smtClean="0"/>
              <a:t>1/2017.</a:t>
            </a:r>
          </a:p>
          <a:p>
            <a:pPr marL="0" indent="0" algn="ctr">
              <a:buNone/>
            </a:pPr>
            <a:endParaRPr lang="es-MX" sz="2800" dirty="0" smtClean="0"/>
          </a:p>
          <a:p>
            <a:pPr marL="0" indent="0" algn="just">
              <a:buNone/>
            </a:pPr>
            <a:r>
              <a:rPr lang="es-MX" sz="2800" dirty="0" smtClean="0"/>
              <a:t>Caso en el que se </a:t>
            </a:r>
            <a:r>
              <a:rPr lang="es-MX" sz="2800" dirty="0"/>
              <a:t>analizó el bloqueo de una página electrónica como resultado de una medida provisional dictada por una autoridad administrativa; bloqueo que fue “levantado” en primera instancia por el Juzgado de Distrito, y confirmado por la Segunda Sala de la Suprema Corte de Justicia de la </a:t>
            </a:r>
            <a:r>
              <a:rPr lang="es-MX" sz="2800" dirty="0" smtClean="0"/>
              <a:t>Nación.</a:t>
            </a:r>
            <a:endParaRPr lang="es-MX" sz="2800" dirty="0"/>
          </a:p>
        </p:txBody>
      </p:sp>
    </p:spTree>
    <p:extLst>
      <p:ext uri="{BB962C8B-B14F-4D97-AF65-F5344CB8AC3E}">
        <p14:creationId xmlns:p14="http://schemas.microsoft.com/office/powerpoint/2010/main" val="2413240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4598" y="-10391"/>
            <a:ext cx="8596668" cy="488373"/>
          </a:xfrm>
        </p:spPr>
        <p:txBody>
          <a:bodyPr>
            <a:normAutofit fontScale="90000"/>
          </a:bodyPr>
          <a:lstStyle/>
          <a:p>
            <a:pPr algn="ctr"/>
            <a:r>
              <a:rPr lang="es-MX" sz="2800" dirty="0"/>
              <a:t>Amparo en Revisión 1/2017.</a:t>
            </a:r>
            <a:br>
              <a:rPr lang="es-MX" sz="2800" dirty="0"/>
            </a:br>
            <a:endParaRPr lang="es-MX" sz="2800" dirty="0"/>
          </a:p>
        </p:txBody>
      </p:sp>
      <p:sp>
        <p:nvSpPr>
          <p:cNvPr id="3" name="Marcador de contenido 2"/>
          <p:cNvSpPr>
            <a:spLocks noGrp="1"/>
          </p:cNvSpPr>
          <p:nvPr>
            <p:ph idx="1"/>
          </p:nvPr>
        </p:nvSpPr>
        <p:spPr>
          <a:xfrm>
            <a:off x="176645" y="789709"/>
            <a:ext cx="9944099" cy="5251653"/>
          </a:xfrm>
        </p:spPr>
        <p:txBody>
          <a:bodyPr>
            <a:noAutofit/>
          </a:bodyPr>
          <a:lstStyle/>
          <a:p>
            <a:pPr marL="0" indent="0" algn="just">
              <a:buNone/>
            </a:pPr>
            <a:endParaRPr lang="es-MX" sz="2400" dirty="0" smtClean="0"/>
          </a:p>
          <a:p>
            <a:pPr marL="0" indent="0" algn="just">
              <a:buNone/>
            </a:pPr>
            <a:r>
              <a:rPr lang="es-MX" sz="2400" dirty="0" smtClean="0"/>
              <a:t>(…) </a:t>
            </a:r>
            <a:r>
              <a:rPr lang="es-MX" sz="2400" dirty="0"/>
              <a:t>el </a:t>
            </a:r>
            <a:r>
              <a:rPr lang="es-MX" sz="2400" b="1" dirty="0"/>
              <a:t>Presidente Municipal de Nogales, Sonora</a:t>
            </a:r>
            <a:r>
              <a:rPr lang="es-MX" sz="2400" dirty="0"/>
              <a:t>, </a:t>
            </a:r>
            <a:r>
              <a:rPr lang="es-MX" sz="2400" b="1" dirty="0" smtClean="0">
                <a:effectLst>
                  <a:outerShdw blurRad="38100" dist="38100" dir="2700000" algn="tl">
                    <a:srgbClr val="000000">
                      <a:alpha val="43137"/>
                    </a:srgbClr>
                  </a:outerShdw>
                </a:effectLst>
              </a:rPr>
              <a:t>bloqueó a un </a:t>
            </a:r>
            <a:r>
              <a:rPr lang="es-MX" sz="2400" b="1" u="sng" dirty="0" smtClean="0">
                <a:effectLst>
                  <a:outerShdw blurRad="38100" dist="38100" dir="2700000" algn="tl">
                    <a:srgbClr val="000000">
                      <a:alpha val="43137"/>
                    </a:srgbClr>
                  </a:outerShdw>
                </a:effectLst>
              </a:rPr>
              <a:t>usuario de </a:t>
            </a:r>
            <a:r>
              <a:rPr lang="es-MX" sz="2400" b="1" u="sng" dirty="0">
                <a:effectLst>
                  <a:outerShdw blurRad="38100" dist="38100" dir="2700000" algn="tl">
                    <a:srgbClr val="000000">
                      <a:alpha val="43137"/>
                    </a:srgbClr>
                  </a:outerShdw>
                </a:effectLst>
              </a:rPr>
              <a:t>su cuenta personal</a:t>
            </a:r>
            <a:r>
              <a:rPr lang="es-MX" sz="2400" dirty="0"/>
              <a:t>. </a:t>
            </a:r>
            <a:endParaRPr lang="es-MX" sz="2400" dirty="0" smtClean="0"/>
          </a:p>
          <a:p>
            <a:pPr marL="0" indent="0" algn="just">
              <a:buNone/>
            </a:pPr>
            <a:endParaRPr lang="es-MX" sz="1400" dirty="0"/>
          </a:p>
          <a:p>
            <a:pPr marL="0" indent="0" algn="just">
              <a:buNone/>
            </a:pPr>
            <a:r>
              <a:rPr lang="es-MX" sz="2400" dirty="0"/>
              <a:t>(…) </a:t>
            </a:r>
            <a:r>
              <a:rPr lang="es-MX" sz="2400" b="1" u="sng" dirty="0">
                <a:effectLst>
                  <a:outerShdw blurRad="38100" dist="38100" dir="2700000" algn="tl">
                    <a:srgbClr val="000000">
                      <a:alpha val="43137"/>
                    </a:srgbClr>
                  </a:outerShdw>
                </a:effectLst>
              </a:rPr>
              <a:t>si un funcionario decide utilizar su cuenta privada </a:t>
            </a:r>
            <a:r>
              <a:rPr lang="es-MX" sz="2400" dirty="0"/>
              <a:t>(que no pertenece a la oficina que desempeña), en una red social </a:t>
            </a:r>
            <a:r>
              <a:rPr lang="es-MX" sz="2400" b="1" u="sng" dirty="0">
                <a:effectLst>
                  <a:outerShdw blurRad="38100" dist="38100" dir="2700000" algn="tl">
                    <a:srgbClr val="000000">
                      <a:alpha val="43137"/>
                    </a:srgbClr>
                  </a:outerShdw>
                </a:effectLst>
              </a:rPr>
              <a:t>para comunicarse con los gobernados</a:t>
            </a:r>
            <a:r>
              <a:rPr lang="es-MX" sz="2400" u="sng" dirty="0"/>
              <a:t> a través de la publicación de información inherente a las acciones tomadas en ejercicio de su cargo </a:t>
            </a:r>
            <a:r>
              <a:rPr lang="es-MX" sz="2400" dirty="0"/>
              <a:t>público, </a:t>
            </a:r>
            <a:r>
              <a:rPr lang="es-MX" sz="2400" b="1" u="sng" dirty="0">
                <a:effectLst>
                  <a:outerShdw blurRad="38100" dist="38100" dir="2700000" algn="tl">
                    <a:srgbClr val="000000">
                      <a:alpha val="43137"/>
                    </a:srgbClr>
                  </a:outerShdw>
                </a:effectLst>
              </a:rPr>
              <a:t>es evidente que asume la responsabilidad de garantizar el acceso a ella a cualquier persona en términos de la normativa en referencia. </a:t>
            </a:r>
            <a:r>
              <a:rPr lang="es-MX" sz="2400" dirty="0"/>
              <a:t>Aun cuando la cuenta haya sido abierta antes de su acceso a ese cargo público (julio de dos mil diez), lo cierto es que </a:t>
            </a:r>
            <a:r>
              <a:rPr lang="es-MX" sz="2400" b="1" u="sng" dirty="0">
                <a:effectLst>
                  <a:outerShdw blurRad="38100" dist="38100" dir="2700000" algn="tl">
                    <a:srgbClr val="000000">
                      <a:alpha val="43137"/>
                    </a:srgbClr>
                  </a:outerShdw>
                </a:effectLst>
              </a:rPr>
              <a:t>la utiliza para difundir información de interés público.</a:t>
            </a:r>
          </a:p>
        </p:txBody>
      </p:sp>
    </p:spTree>
    <p:extLst>
      <p:ext uri="{BB962C8B-B14F-4D97-AF65-F5344CB8AC3E}">
        <p14:creationId xmlns:p14="http://schemas.microsoft.com/office/powerpoint/2010/main" val="626055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3979" y="2608118"/>
            <a:ext cx="8596668" cy="862446"/>
          </a:xfrm>
        </p:spPr>
        <p:txBody>
          <a:bodyPr>
            <a:noAutofit/>
          </a:bodyPr>
          <a:lstStyle/>
          <a:p>
            <a:pPr algn="ctr"/>
            <a:r>
              <a:rPr lang="es-MX" sz="4000" dirty="0" smtClean="0"/>
              <a:t>Menores de edad en redes sociales</a:t>
            </a:r>
            <a:endParaRPr lang="es-MX" sz="4000" dirty="0"/>
          </a:p>
        </p:txBody>
      </p:sp>
    </p:spTree>
    <p:extLst>
      <p:ext uri="{BB962C8B-B14F-4D97-AF65-F5344CB8AC3E}">
        <p14:creationId xmlns:p14="http://schemas.microsoft.com/office/powerpoint/2010/main" val="4010115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56310"/>
            <a:ext cx="8596668" cy="689264"/>
          </a:xfrm>
        </p:spPr>
        <p:txBody>
          <a:bodyPr>
            <a:normAutofit/>
          </a:bodyPr>
          <a:lstStyle/>
          <a:p>
            <a:pPr algn="ctr"/>
            <a:r>
              <a:rPr lang="es-MX" sz="2400" dirty="0" smtClean="0"/>
              <a:t>SUP-REP-658/2018</a:t>
            </a:r>
            <a:endParaRPr lang="es-MX" sz="2400" dirty="0"/>
          </a:p>
        </p:txBody>
      </p:sp>
      <p:sp>
        <p:nvSpPr>
          <p:cNvPr id="3" name="Marcador de contenido 2"/>
          <p:cNvSpPr>
            <a:spLocks noGrp="1"/>
          </p:cNvSpPr>
          <p:nvPr>
            <p:ph idx="1"/>
          </p:nvPr>
        </p:nvSpPr>
        <p:spPr>
          <a:xfrm>
            <a:off x="677334" y="1049482"/>
            <a:ext cx="9225202" cy="5538354"/>
          </a:xfrm>
        </p:spPr>
        <p:txBody>
          <a:bodyPr/>
          <a:lstStyle/>
          <a:p>
            <a:pPr marL="0" indent="0" algn="just">
              <a:buNone/>
            </a:pPr>
            <a:endParaRPr lang="es-MX" sz="1000" dirty="0" smtClean="0"/>
          </a:p>
          <a:p>
            <a:pPr marL="0" indent="0" algn="just">
              <a:buNone/>
            </a:pPr>
            <a:r>
              <a:rPr lang="es-MX" sz="2400" dirty="0" smtClean="0"/>
              <a:t>(…) se </a:t>
            </a:r>
            <a:r>
              <a:rPr lang="es-MX" sz="2400" dirty="0"/>
              <a:t>otorgó </a:t>
            </a:r>
            <a:r>
              <a:rPr lang="es-MX" sz="2400" b="1" dirty="0"/>
              <a:t>autorización</a:t>
            </a:r>
            <a:r>
              <a:rPr lang="es-MX" sz="2400" dirty="0"/>
              <a:t> “</a:t>
            </a:r>
            <a:r>
              <a:rPr lang="es-MX" sz="2400" b="1" dirty="0"/>
              <a:t>expresa e irrevocable </a:t>
            </a:r>
            <a:r>
              <a:rPr lang="es-MX" sz="2400" dirty="0"/>
              <a:t>a la Coalición integrada por los </a:t>
            </a:r>
            <a:r>
              <a:rPr lang="es-MX" sz="2400" dirty="0" smtClean="0"/>
              <a:t>partidos (…) para </a:t>
            </a:r>
            <a:r>
              <a:rPr lang="es-MX" sz="2400" dirty="0"/>
              <a:t>utilizar en la Obra la imagen y/o voz de el (la) Menor, </a:t>
            </a:r>
            <a:r>
              <a:rPr lang="es-MX" sz="2400" b="1" u="sng" dirty="0">
                <a:effectLst>
                  <a:outerShdw blurRad="38100" dist="38100" dir="2700000" algn="tl">
                    <a:srgbClr val="000000">
                      <a:alpha val="43137"/>
                    </a:srgbClr>
                  </a:outerShdw>
                </a:effectLst>
              </a:rPr>
              <a:t>a perpetuidad, por cualquier Medio, y en cualquier parte del </a:t>
            </a:r>
            <a:r>
              <a:rPr lang="es-MX" sz="2400" b="1" u="sng" dirty="0" smtClean="0">
                <a:effectLst>
                  <a:outerShdw blurRad="38100" dist="38100" dir="2700000" algn="tl">
                    <a:srgbClr val="000000">
                      <a:alpha val="43137"/>
                    </a:srgbClr>
                  </a:outerShdw>
                </a:effectLst>
              </a:rPr>
              <a:t>mundo.</a:t>
            </a:r>
          </a:p>
          <a:p>
            <a:pPr marL="0" indent="0" algn="just">
              <a:buNone/>
            </a:pPr>
            <a:endParaRPr lang="es-MX" sz="2400" b="1" u="sng" dirty="0">
              <a:effectLst>
                <a:outerShdw blurRad="38100" dist="38100" dir="2700000" algn="tl">
                  <a:srgbClr val="000000">
                    <a:alpha val="43137"/>
                  </a:srgbClr>
                </a:outerShdw>
              </a:effectLst>
            </a:endParaRPr>
          </a:p>
          <a:p>
            <a:pPr marL="0" indent="0" algn="just">
              <a:buNone/>
            </a:pPr>
            <a:endParaRPr lang="es-MX" sz="2400" b="1" u="sng"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240915" y="3034147"/>
            <a:ext cx="4526324" cy="2608118"/>
          </a:xfrm>
          <a:prstGeom prst="rect">
            <a:avLst/>
          </a:prstGeom>
        </p:spPr>
      </p:pic>
      <p:pic>
        <p:nvPicPr>
          <p:cNvPr id="5" name="Imagen 4"/>
          <p:cNvPicPr>
            <a:picLocks noChangeAspect="1"/>
          </p:cNvPicPr>
          <p:nvPr/>
        </p:nvPicPr>
        <p:blipFill>
          <a:blip r:embed="rId3"/>
          <a:stretch>
            <a:fillRect/>
          </a:stretch>
        </p:blipFill>
        <p:spPr>
          <a:xfrm>
            <a:off x="4975668" y="3200401"/>
            <a:ext cx="5103514" cy="2542994"/>
          </a:xfrm>
          <a:prstGeom prst="rect">
            <a:avLst/>
          </a:prstGeom>
        </p:spPr>
      </p:pic>
      <p:sp>
        <p:nvSpPr>
          <p:cNvPr id="6" name="Rectángulo 5"/>
          <p:cNvSpPr/>
          <p:nvPr/>
        </p:nvSpPr>
        <p:spPr>
          <a:xfrm>
            <a:off x="2580410" y="5941505"/>
            <a:ext cx="6096000" cy="646331"/>
          </a:xfrm>
          <a:prstGeom prst="rect">
            <a:avLst/>
          </a:prstGeom>
        </p:spPr>
        <p:txBody>
          <a:bodyPr>
            <a:spAutoFit/>
          </a:bodyPr>
          <a:lstStyle/>
          <a:p>
            <a:pPr algn="just"/>
            <a:r>
              <a:rPr lang="es-MX" b="1" dirty="0" smtClean="0">
                <a:effectLst>
                  <a:outerShdw blurRad="38100" dist="38100" dir="2700000" algn="tl">
                    <a:srgbClr val="000000">
                      <a:alpha val="43137"/>
                    </a:srgbClr>
                  </a:outerShdw>
                </a:effectLst>
              </a:rPr>
              <a:t>Además, no  </a:t>
            </a:r>
            <a:r>
              <a:rPr lang="es-MX" b="1" dirty="0">
                <a:effectLst>
                  <a:outerShdw blurRad="38100" dist="38100" dir="2700000" algn="tl">
                    <a:srgbClr val="000000">
                      <a:alpha val="43137"/>
                    </a:srgbClr>
                  </a:outerShdw>
                </a:effectLst>
              </a:rPr>
              <a:t>quedó acreditado que la menor en cuestión externara su opinión</a:t>
            </a:r>
          </a:p>
        </p:txBody>
      </p:sp>
    </p:spTree>
    <p:extLst>
      <p:ext uri="{BB962C8B-B14F-4D97-AF65-F5344CB8AC3E}">
        <p14:creationId xmlns:p14="http://schemas.microsoft.com/office/powerpoint/2010/main" val="2785113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14745"/>
            <a:ext cx="8596668" cy="616527"/>
          </a:xfrm>
        </p:spPr>
        <p:txBody>
          <a:bodyPr>
            <a:normAutofit/>
          </a:bodyPr>
          <a:lstStyle/>
          <a:p>
            <a:pPr algn="ctr"/>
            <a:r>
              <a:rPr lang="es-MX" sz="2400" dirty="0"/>
              <a:t>SUP-REP-658/2018</a:t>
            </a:r>
          </a:p>
        </p:txBody>
      </p:sp>
      <p:sp>
        <p:nvSpPr>
          <p:cNvPr id="3" name="Marcador de contenido 2"/>
          <p:cNvSpPr>
            <a:spLocks noGrp="1"/>
          </p:cNvSpPr>
          <p:nvPr>
            <p:ph idx="1"/>
          </p:nvPr>
        </p:nvSpPr>
        <p:spPr>
          <a:xfrm>
            <a:off x="394855" y="831272"/>
            <a:ext cx="9133609" cy="5829301"/>
          </a:xfrm>
        </p:spPr>
        <p:txBody>
          <a:bodyPr>
            <a:normAutofit/>
          </a:bodyPr>
          <a:lstStyle/>
          <a:p>
            <a:pPr marL="0" indent="0" algn="just">
              <a:buNone/>
            </a:pPr>
            <a:endParaRPr lang="es-MX" sz="2400" dirty="0" smtClean="0"/>
          </a:p>
          <a:p>
            <a:pPr marL="0" indent="0" algn="just">
              <a:buNone/>
            </a:pPr>
            <a:r>
              <a:rPr lang="es-MX" sz="2400" dirty="0" smtClean="0"/>
              <a:t>(…) el </a:t>
            </a:r>
            <a:r>
              <a:rPr lang="es-MX" sz="2400" dirty="0"/>
              <a:t>tiempo y espacio en el que será utilizada la imagen de la niña, niño o adolescente, </a:t>
            </a:r>
            <a:r>
              <a:rPr lang="es-MX" sz="2400" b="1" u="sng" dirty="0">
                <a:effectLst>
                  <a:outerShdw blurRad="38100" dist="38100" dir="2700000" algn="tl">
                    <a:srgbClr val="000000">
                      <a:alpha val="43137"/>
                    </a:srgbClr>
                  </a:outerShdw>
                </a:effectLst>
              </a:rPr>
              <a:t>no debe entenderse como una mera formalidad, sino como un elemento indispensable para poder tomar la decisión que más beneficie y proteja los derechos de los </a:t>
            </a:r>
            <a:r>
              <a:rPr lang="es-MX" sz="2400" b="1" u="sng" dirty="0" smtClean="0">
                <a:effectLst>
                  <a:outerShdw blurRad="38100" dist="38100" dir="2700000" algn="tl">
                    <a:srgbClr val="000000">
                      <a:alpha val="43137"/>
                    </a:srgbClr>
                  </a:outerShdw>
                </a:effectLst>
              </a:rPr>
              <a:t>menores.</a:t>
            </a:r>
          </a:p>
          <a:p>
            <a:pPr marL="0" indent="0" algn="just">
              <a:buNone/>
            </a:pPr>
            <a:endParaRPr lang="es-MX" sz="2400" b="1" u="sng" dirty="0">
              <a:effectLst>
                <a:outerShdw blurRad="38100" dist="38100" dir="2700000" algn="tl">
                  <a:srgbClr val="000000">
                    <a:alpha val="43137"/>
                  </a:srgbClr>
                </a:outerShdw>
              </a:effectLst>
            </a:endParaRPr>
          </a:p>
          <a:p>
            <a:pPr marL="0" indent="0" algn="just">
              <a:buNone/>
            </a:pPr>
            <a:r>
              <a:rPr lang="es-MX" sz="2400" dirty="0" smtClean="0"/>
              <a:t>(…) tratándose </a:t>
            </a:r>
            <a:r>
              <a:rPr lang="es-MX" sz="2400" dirty="0"/>
              <a:t>de la difusión de propaganda en medios de comunicación social, en la que se exhiban elementos que hagan identificables a los menores, </a:t>
            </a:r>
            <a:r>
              <a:rPr lang="es-MX" sz="2400" b="1" u="sng" dirty="0">
                <a:effectLst>
                  <a:outerShdw blurRad="38100" dist="38100" dir="2700000" algn="tl">
                    <a:srgbClr val="000000">
                      <a:alpha val="43137"/>
                    </a:srgbClr>
                  </a:outerShdw>
                </a:effectLst>
              </a:rPr>
              <a:t>debe tenerse especial cuidado, ya que el uso incorrecto de la misma podría poner en riesgo el derecho a la intimidad y a la protección de la vida privada </a:t>
            </a:r>
            <a:r>
              <a:rPr lang="es-MX" sz="2400" dirty="0"/>
              <a:t>de los niños, niñas y adolescentes</a:t>
            </a:r>
          </a:p>
        </p:txBody>
      </p:sp>
    </p:spTree>
    <p:extLst>
      <p:ext uri="{BB962C8B-B14F-4D97-AF65-F5344CB8AC3E}">
        <p14:creationId xmlns:p14="http://schemas.microsoft.com/office/powerpoint/2010/main" val="23210851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42009"/>
            <a:ext cx="8596668" cy="606136"/>
          </a:xfrm>
        </p:spPr>
        <p:txBody>
          <a:bodyPr>
            <a:normAutofit/>
          </a:bodyPr>
          <a:lstStyle/>
          <a:p>
            <a:pPr algn="ctr"/>
            <a:r>
              <a:rPr lang="es-MX" sz="2400" dirty="0"/>
              <a:t>SUP-REP-658/2018</a:t>
            </a:r>
          </a:p>
        </p:txBody>
      </p:sp>
      <p:sp>
        <p:nvSpPr>
          <p:cNvPr id="3" name="Marcador de contenido 2"/>
          <p:cNvSpPr>
            <a:spLocks noGrp="1"/>
          </p:cNvSpPr>
          <p:nvPr>
            <p:ph idx="1"/>
          </p:nvPr>
        </p:nvSpPr>
        <p:spPr>
          <a:xfrm>
            <a:off x="332509" y="748145"/>
            <a:ext cx="9892145" cy="5746173"/>
          </a:xfrm>
        </p:spPr>
        <p:txBody>
          <a:bodyPr>
            <a:normAutofit/>
          </a:bodyPr>
          <a:lstStyle/>
          <a:p>
            <a:pPr marL="0" indent="0" algn="just">
              <a:buNone/>
            </a:pPr>
            <a:r>
              <a:rPr lang="es-MX" sz="2400" dirty="0" smtClean="0"/>
              <a:t>(…) </a:t>
            </a:r>
            <a:r>
              <a:rPr lang="es-MX" sz="2400" b="1" dirty="0" smtClean="0">
                <a:effectLst>
                  <a:outerShdw blurRad="38100" dist="38100" dir="2700000" algn="tl">
                    <a:srgbClr val="000000">
                      <a:alpha val="43137"/>
                    </a:srgbClr>
                  </a:outerShdw>
                </a:effectLst>
              </a:rPr>
              <a:t>“</a:t>
            </a:r>
            <a:r>
              <a:rPr lang="es-MX" sz="2400" b="1" dirty="0">
                <a:effectLst>
                  <a:outerShdw blurRad="38100" dist="38100" dir="2700000" algn="tl">
                    <a:srgbClr val="000000">
                      <a:alpha val="43137"/>
                    </a:srgbClr>
                  </a:outerShdw>
                </a:effectLst>
              </a:rPr>
              <a:t>a perpetuidad”</a:t>
            </a:r>
            <a:r>
              <a:rPr lang="es-MX" sz="2400" dirty="0"/>
              <a:t>, </a:t>
            </a:r>
            <a:r>
              <a:rPr lang="es-MX" sz="2400" dirty="0" smtClean="0">
                <a:effectLst>
                  <a:outerShdw blurRad="38100" dist="38100" dir="2700000" algn="tl">
                    <a:srgbClr val="000000">
                      <a:alpha val="43137"/>
                    </a:srgbClr>
                  </a:outerShdw>
                </a:effectLst>
              </a:rPr>
              <a:t>“</a:t>
            </a:r>
            <a:r>
              <a:rPr lang="es-MX" sz="2400" dirty="0">
                <a:effectLst>
                  <a:outerShdw blurRad="38100" dist="38100" dir="2700000" algn="tl">
                    <a:srgbClr val="000000">
                      <a:alpha val="43137"/>
                    </a:srgbClr>
                  </a:outerShdw>
                </a:effectLst>
              </a:rPr>
              <a:t>y en cualquier parte del mundo</a:t>
            </a:r>
            <a:r>
              <a:rPr lang="es-MX" sz="2400" dirty="0" smtClean="0">
                <a:effectLst>
                  <a:outerShdw blurRad="38100" dist="38100" dir="2700000" algn="tl">
                    <a:srgbClr val="000000">
                      <a:alpha val="43137"/>
                    </a:srgbClr>
                  </a:outerShdw>
                </a:effectLst>
              </a:rPr>
              <a:t>”</a:t>
            </a:r>
            <a:r>
              <a:rPr lang="es-MX" sz="2400" dirty="0" smtClean="0"/>
              <a:t>, evidentemente</a:t>
            </a:r>
            <a:r>
              <a:rPr lang="es-MX" sz="2400" dirty="0"/>
              <a:t>, no es acorde a derecho, porque </a:t>
            </a:r>
            <a:r>
              <a:rPr lang="es-MX" sz="2400" b="1" dirty="0">
                <a:effectLst>
                  <a:outerShdw blurRad="38100" dist="38100" dir="2700000" algn="tl">
                    <a:srgbClr val="000000">
                      <a:alpha val="43137"/>
                    </a:srgbClr>
                  </a:outerShdw>
                </a:effectLst>
              </a:rPr>
              <a:t>la autorización de los padres </a:t>
            </a:r>
            <a:r>
              <a:rPr lang="es-MX" sz="2400" dirty="0"/>
              <a:t>para que un tercero utilice la voz e imagen de sus hijos e hijas </a:t>
            </a:r>
            <a:r>
              <a:rPr lang="es-MX" sz="2400" b="1" u="sng" dirty="0">
                <a:effectLst>
                  <a:outerShdw blurRad="38100" dist="38100" dir="2700000" algn="tl">
                    <a:srgbClr val="000000">
                      <a:alpha val="43137"/>
                    </a:srgbClr>
                  </a:outerShdw>
                </a:effectLst>
              </a:rPr>
              <a:t>no puede ser </a:t>
            </a:r>
            <a:r>
              <a:rPr lang="es-MX" sz="2400" b="1" u="sng" dirty="0" smtClean="0">
                <a:effectLst>
                  <a:outerShdw blurRad="38100" dist="38100" dir="2700000" algn="tl">
                    <a:srgbClr val="000000">
                      <a:alpha val="43137"/>
                    </a:srgbClr>
                  </a:outerShdw>
                </a:effectLst>
              </a:rPr>
              <a:t>absoluta.</a:t>
            </a:r>
          </a:p>
          <a:p>
            <a:pPr marL="0" indent="0" algn="just">
              <a:buNone/>
            </a:pPr>
            <a:endParaRPr lang="es-MX" sz="2400" b="1" u="sng" dirty="0">
              <a:effectLst>
                <a:outerShdw blurRad="38100" dist="38100" dir="2700000" algn="tl">
                  <a:srgbClr val="000000">
                    <a:alpha val="43137"/>
                  </a:srgbClr>
                </a:outerShdw>
              </a:effectLst>
            </a:endParaRPr>
          </a:p>
          <a:p>
            <a:pPr marL="0" indent="0" algn="just">
              <a:buNone/>
            </a:pPr>
            <a:r>
              <a:rPr lang="es-MX" sz="2400" dirty="0"/>
              <a:t> </a:t>
            </a:r>
            <a:r>
              <a:rPr lang="es-MX" sz="2400" dirty="0" smtClean="0"/>
              <a:t>(…) </a:t>
            </a:r>
            <a:r>
              <a:rPr lang="es-MX" sz="2400" b="1" u="sng" dirty="0" smtClean="0">
                <a:effectLst>
                  <a:outerShdw blurRad="38100" dist="38100" dir="2700000" algn="tl">
                    <a:srgbClr val="000000">
                      <a:alpha val="43137"/>
                    </a:srgbClr>
                  </a:outerShdw>
                </a:effectLst>
              </a:rPr>
              <a:t>la </a:t>
            </a:r>
            <a:r>
              <a:rPr lang="es-MX" sz="2400" b="1" u="sng" dirty="0">
                <a:effectLst>
                  <a:outerShdw blurRad="38100" dist="38100" dir="2700000" algn="tl">
                    <a:srgbClr val="000000">
                      <a:alpha val="43137"/>
                    </a:srgbClr>
                  </a:outerShdw>
                </a:effectLst>
              </a:rPr>
              <a:t>sanción derivó del riesgo en que se puso a los menores </a:t>
            </a:r>
            <a:r>
              <a:rPr lang="es-MX" sz="2400" dirty="0"/>
              <a:t>por los términos de la autorización, y no por la materialización de una afectación</a:t>
            </a:r>
            <a:r>
              <a:rPr lang="es-MX" sz="2400" dirty="0" smtClean="0"/>
              <a:t>.</a:t>
            </a:r>
          </a:p>
          <a:p>
            <a:pPr marL="0" indent="0" algn="just">
              <a:buNone/>
            </a:pPr>
            <a:endParaRPr lang="es-MX" sz="2400" dirty="0"/>
          </a:p>
          <a:p>
            <a:pPr marL="0" indent="0" algn="just">
              <a:buNone/>
            </a:pPr>
            <a:r>
              <a:rPr lang="es-MX" sz="2400" dirty="0" smtClean="0"/>
              <a:t>(..) obedeció </a:t>
            </a:r>
            <a:r>
              <a:rPr lang="es-MX" sz="2400" dirty="0"/>
              <a:t>a que la circunstancia en que se les </a:t>
            </a:r>
            <a:r>
              <a:rPr lang="es-MX" sz="2400" dirty="0" smtClean="0"/>
              <a:t>puso [a los menores de edad] </a:t>
            </a:r>
            <a:r>
              <a:rPr lang="es-MX" sz="2400" dirty="0"/>
              <a:t>no es directamente controlable por el actor, de ahí que, con independencia de la materialización o no del daño, haya sido necesario y acorde a derecho imponer la sanción respectiva.</a:t>
            </a:r>
          </a:p>
        </p:txBody>
      </p:sp>
    </p:spTree>
    <p:extLst>
      <p:ext uri="{BB962C8B-B14F-4D97-AF65-F5344CB8AC3E}">
        <p14:creationId xmlns:p14="http://schemas.microsoft.com/office/powerpoint/2010/main" val="22807529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145" y="2223655"/>
            <a:ext cx="8686800" cy="1361209"/>
          </a:xfrm>
        </p:spPr>
        <p:txBody>
          <a:bodyPr/>
          <a:lstStyle/>
          <a:p>
            <a:pPr algn="ctr"/>
            <a:r>
              <a:rPr lang="es-MX" dirty="0" smtClean="0"/>
              <a:t>Redes sociales y violencia política por razón de género.</a:t>
            </a:r>
            <a:endParaRPr lang="es-MX" dirty="0"/>
          </a:p>
        </p:txBody>
      </p:sp>
    </p:spTree>
    <p:extLst>
      <p:ext uri="{BB962C8B-B14F-4D97-AF65-F5344CB8AC3E}">
        <p14:creationId xmlns:p14="http://schemas.microsoft.com/office/powerpoint/2010/main" val="1113686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56309"/>
            <a:ext cx="8596668" cy="512618"/>
          </a:xfrm>
        </p:spPr>
        <p:txBody>
          <a:bodyPr>
            <a:normAutofit fontScale="90000"/>
          </a:bodyPr>
          <a:lstStyle/>
          <a:p>
            <a:pPr algn="ctr"/>
            <a:r>
              <a:rPr lang="es-MX" sz="2800" dirty="0"/>
              <a:t>SUP-JDC-1706/2016 y Acumulados.</a:t>
            </a:r>
          </a:p>
        </p:txBody>
      </p:sp>
      <p:sp>
        <p:nvSpPr>
          <p:cNvPr id="3" name="Marcador de contenido 2"/>
          <p:cNvSpPr>
            <a:spLocks noGrp="1"/>
          </p:cNvSpPr>
          <p:nvPr>
            <p:ph idx="1"/>
          </p:nvPr>
        </p:nvSpPr>
        <p:spPr>
          <a:xfrm>
            <a:off x="322118" y="1163781"/>
            <a:ext cx="9377911" cy="5288973"/>
          </a:xfrm>
        </p:spPr>
        <p:txBody>
          <a:bodyPr>
            <a:normAutofit fontScale="92500" lnSpcReduction="10000"/>
          </a:bodyPr>
          <a:lstStyle/>
          <a:p>
            <a:pPr marL="0" indent="0" algn="just">
              <a:buNone/>
            </a:pPr>
            <a:endParaRPr lang="es-MX" dirty="0" smtClean="0"/>
          </a:p>
          <a:p>
            <a:pPr marL="0" indent="0" algn="just">
              <a:buNone/>
            </a:pPr>
            <a:r>
              <a:rPr lang="es-MX" sz="2800" dirty="0" smtClean="0"/>
              <a:t>(…) </a:t>
            </a:r>
            <a:r>
              <a:rPr lang="es-MX" sz="2800" dirty="0"/>
              <a:t>las frases utilizadas en el </a:t>
            </a:r>
            <a:r>
              <a:rPr lang="es-MX" sz="2800" dirty="0" smtClean="0"/>
              <a:t>video (…) </a:t>
            </a:r>
            <a:r>
              <a:rPr lang="es-MX" sz="2800" dirty="0"/>
              <a:t>permiten advertir, de manera clara, una </a:t>
            </a:r>
            <a:r>
              <a:rPr lang="es-MX" sz="2800" b="1" u="sng" dirty="0">
                <a:effectLst>
                  <a:outerShdw blurRad="38100" dist="38100" dir="2700000" algn="tl">
                    <a:srgbClr val="000000">
                      <a:alpha val="43137"/>
                    </a:srgbClr>
                  </a:outerShdw>
                </a:effectLst>
              </a:rPr>
              <a:t>intención de ridiculizar </a:t>
            </a:r>
            <a:r>
              <a:rPr lang="es-MX" sz="2800" dirty="0"/>
              <a:t>(…) como una mujer-payasa bailando, así como sugerir que tiene </a:t>
            </a:r>
            <a:r>
              <a:rPr lang="es-MX" sz="2800" b="1" u="sng" dirty="0">
                <a:effectLst>
                  <a:outerShdw blurRad="38100" dist="38100" dir="2700000" algn="tl">
                    <a:srgbClr val="000000">
                      <a:alpha val="43137"/>
                    </a:srgbClr>
                  </a:outerShdw>
                </a:effectLst>
              </a:rPr>
              <a:t>una relación estrecha de delincuencia con personas a quienes se describe como delincuentes</a:t>
            </a:r>
            <a:r>
              <a:rPr lang="es-MX" sz="2800" dirty="0"/>
              <a:t> (…) </a:t>
            </a:r>
            <a:r>
              <a:rPr lang="es-MX" sz="2800" dirty="0" smtClean="0"/>
              <a:t>.</a:t>
            </a:r>
          </a:p>
          <a:p>
            <a:pPr marL="0" indent="0" algn="just">
              <a:buNone/>
            </a:pPr>
            <a:endParaRPr lang="es-MX" sz="2800" dirty="0"/>
          </a:p>
          <a:p>
            <a:pPr marL="0" indent="0" algn="just">
              <a:buNone/>
            </a:pPr>
            <a:r>
              <a:rPr lang="es-MX" sz="2800" dirty="0"/>
              <a:t>La denigración, ridiculización y calumnia, no deben entenderse como parte del debate político electoral, ni que suponga que se trate de un debate abierto y vigoroso, sobre todo cuando en ese debate participa una mujer (…) pues su propia condición femenina e integridad, en todos sus aspectos, se encuentra bajo una protección reforzada.</a:t>
            </a:r>
          </a:p>
        </p:txBody>
      </p:sp>
    </p:spTree>
    <p:extLst>
      <p:ext uri="{BB962C8B-B14F-4D97-AF65-F5344CB8AC3E}">
        <p14:creationId xmlns:p14="http://schemas.microsoft.com/office/powerpoint/2010/main" val="2856525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685" y="121228"/>
            <a:ext cx="8596668" cy="637308"/>
          </a:xfrm>
        </p:spPr>
        <p:txBody>
          <a:bodyPr>
            <a:normAutofit fontScale="90000"/>
          </a:bodyPr>
          <a:lstStyle/>
          <a:p>
            <a:r>
              <a:rPr lang="es-MX" dirty="0"/>
              <a:t>Internet y redes sociales. Datos contextuales.</a:t>
            </a:r>
            <a:br>
              <a:rPr lang="es-MX" dirty="0"/>
            </a:br>
            <a:r>
              <a:rPr lang="es-MX" dirty="0"/>
              <a:t/>
            </a:r>
            <a:br>
              <a:rPr lang="es-MX" dirty="0"/>
            </a:br>
            <a:endParaRPr lang="es-MX" dirty="0"/>
          </a:p>
        </p:txBody>
      </p:sp>
      <p:pic>
        <p:nvPicPr>
          <p:cNvPr id="4" name="Marcador de contenido 3"/>
          <p:cNvPicPr>
            <a:picLocks noGrp="1" noChangeAspect="1"/>
          </p:cNvPicPr>
          <p:nvPr>
            <p:ph idx="1"/>
          </p:nvPr>
        </p:nvPicPr>
        <p:blipFill>
          <a:blip r:embed="rId2"/>
          <a:stretch>
            <a:fillRect/>
          </a:stretch>
        </p:blipFill>
        <p:spPr>
          <a:xfrm>
            <a:off x="217850" y="987136"/>
            <a:ext cx="9684685" cy="5049982"/>
          </a:xfrm>
          <a:prstGeom prst="rect">
            <a:avLst/>
          </a:prstGeom>
        </p:spPr>
      </p:pic>
    </p:spTree>
    <p:extLst>
      <p:ext uri="{BB962C8B-B14F-4D97-AF65-F5344CB8AC3E}">
        <p14:creationId xmlns:p14="http://schemas.microsoft.com/office/powerpoint/2010/main" val="28462703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4073" y="1381991"/>
            <a:ext cx="9351817" cy="5018809"/>
          </a:xfrm>
        </p:spPr>
        <p:txBody>
          <a:bodyPr>
            <a:normAutofit/>
          </a:bodyPr>
          <a:lstStyle/>
          <a:p>
            <a:pPr marL="0" indent="0" algn="just">
              <a:buNone/>
            </a:pPr>
            <a:r>
              <a:rPr lang="es-MX" sz="2800" dirty="0"/>
              <a:t>Dado que el </a:t>
            </a:r>
            <a:r>
              <a:rPr lang="es-MX" sz="2800" b="1" u="sng" dirty="0">
                <a:effectLst>
                  <a:outerShdw blurRad="38100" dist="38100" dir="2700000" algn="tl">
                    <a:srgbClr val="000000">
                      <a:alpha val="43137"/>
                    </a:srgbClr>
                  </a:outerShdw>
                </a:effectLst>
              </a:rPr>
              <a:t>contexto temporal, material y personal </a:t>
            </a:r>
            <a:r>
              <a:rPr lang="es-MX" sz="2800" dirty="0"/>
              <a:t>en que se difundió el video (…) sin duda, tuvo por objeto o resultado, menoscabar o anular el reconocimiento, goce y/o ejercicio de sus derechos político-electorales</a:t>
            </a:r>
            <a:r>
              <a:rPr lang="es-MX" sz="2800" dirty="0" smtClean="0"/>
              <a:t>.</a:t>
            </a:r>
          </a:p>
          <a:p>
            <a:pPr marL="0" indent="0" algn="just">
              <a:buNone/>
            </a:pPr>
            <a:endParaRPr lang="es-MX" sz="2800" dirty="0"/>
          </a:p>
          <a:p>
            <a:pPr marL="0" indent="0" algn="just">
              <a:buNone/>
            </a:pPr>
            <a:r>
              <a:rPr lang="es-MX" sz="2800" dirty="0"/>
              <a:t>La agresión (…) </a:t>
            </a:r>
            <a:r>
              <a:rPr lang="es-MX" sz="2800" b="1" u="sng" dirty="0">
                <a:effectLst>
                  <a:outerShdw blurRad="38100" dist="38100" dir="2700000" algn="tl">
                    <a:srgbClr val="000000">
                      <a:alpha val="43137"/>
                    </a:srgbClr>
                  </a:outerShdw>
                </a:effectLst>
              </a:rPr>
              <a:t>trasciende a su ámbito familiar, doméstico, comunitario</a:t>
            </a:r>
            <a:r>
              <a:rPr lang="es-MX" sz="2800" dirty="0"/>
              <a:t>, y fue generado por actos de tipo simbólico y psicológico, amén de que el video de referencia proviene de un medio de comunicación masivo como es internet.</a:t>
            </a:r>
          </a:p>
        </p:txBody>
      </p:sp>
      <p:sp>
        <p:nvSpPr>
          <p:cNvPr id="4" name="Título 1"/>
          <p:cNvSpPr>
            <a:spLocks noGrp="1"/>
          </p:cNvSpPr>
          <p:nvPr>
            <p:ph type="title"/>
          </p:nvPr>
        </p:nvSpPr>
        <p:spPr>
          <a:xfrm>
            <a:off x="457200" y="360219"/>
            <a:ext cx="9268690" cy="616527"/>
          </a:xfrm>
        </p:spPr>
        <p:txBody>
          <a:bodyPr>
            <a:normAutofit/>
          </a:bodyPr>
          <a:lstStyle/>
          <a:p>
            <a:pPr algn="ctr"/>
            <a:r>
              <a:rPr lang="es-MX" sz="2800" dirty="0"/>
              <a:t>SUP-JDC-1706/2016 y Acumulados.</a:t>
            </a:r>
          </a:p>
        </p:txBody>
      </p:sp>
    </p:spTree>
    <p:extLst>
      <p:ext uri="{BB962C8B-B14F-4D97-AF65-F5344CB8AC3E}">
        <p14:creationId xmlns:p14="http://schemas.microsoft.com/office/powerpoint/2010/main" val="1011496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3198" y="2802082"/>
            <a:ext cx="8596668" cy="1320800"/>
          </a:xfrm>
        </p:spPr>
        <p:txBody>
          <a:bodyPr/>
          <a:lstStyle/>
          <a:p>
            <a:r>
              <a:rPr lang="es-MX" dirty="0"/>
              <a:t>SUP-REP-602/2018 Y SUP-REP-612/2018 ACUMULADOS</a:t>
            </a:r>
          </a:p>
        </p:txBody>
      </p:sp>
    </p:spTree>
    <p:extLst>
      <p:ext uri="{BB962C8B-B14F-4D97-AF65-F5344CB8AC3E}">
        <p14:creationId xmlns:p14="http://schemas.microsoft.com/office/powerpoint/2010/main" val="25441078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24345"/>
          </a:xfrm>
        </p:spPr>
        <p:txBody>
          <a:bodyPr>
            <a:normAutofit fontScale="90000"/>
          </a:bodyPr>
          <a:lstStyle/>
          <a:p>
            <a:pPr algn="ctr"/>
            <a:r>
              <a:rPr lang="es-MX" sz="2800" dirty="0"/>
              <a:t>SUP-REP-602/2018 Y SUP-REP-612/2018 ACUMULADOS</a:t>
            </a:r>
          </a:p>
        </p:txBody>
      </p:sp>
      <p:sp>
        <p:nvSpPr>
          <p:cNvPr id="3" name="Marcador de contenido 2"/>
          <p:cNvSpPr>
            <a:spLocks noGrp="1"/>
          </p:cNvSpPr>
          <p:nvPr>
            <p:ph idx="1"/>
          </p:nvPr>
        </p:nvSpPr>
        <p:spPr>
          <a:xfrm>
            <a:off x="436418" y="1579418"/>
            <a:ext cx="9840190" cy="5060372"/>
          </a:xfrm>
        </p:spPr>
        <p:txBody>
          <a:bodyPr>
            <a:normAutofit fontScale="92500"/>
          </a:bodyPr>
          <a:lstStyle/>
          <a:p>
            <a:pPr marL="0" indent="0" algn="just">
              <a:buNone/>
            </a:pPr>
            <a:r>
              <a:rPr lang="es-MX" sz="2400" dirty="0" smtClean="0"/>
              <a:t>(…) </a:t>
            </a:r>
            <a:r>
              <a:rPr lang="es-MX" sz="2400" dirty="0"/>
              <a:t>el contenido del promocional </a:t>
            </a:r>
            <a:r>
              <a:rPr lang="es-MX" sz="2400" b="1" dirty="0">
                <a:effectLst>
                  <a:outerShdw blurRad="38100" dist="38100" dir="2700000" algn="tl">
                    <a:srgbClr val="000000">
                      <a:alpha val="43137"/>
                    </a:srgbClr>
                  </a:outerShdw>
                </a:effectLst>
              </a:rPr>
              <a:t>se construye bajo un estereotipo de género</a:t>
            </a:r>
            <a:r>
              <a:rPr lang="es-MX" sz="2400" dirty="0"/>
              <a:t>, mediante una representación nociva para la imagen de la mujer; lo anterior, al contener las siguientes expresiones: “por la nueva, por Martha”, ¿Nueva? ¿Neta? ¡Si es la esposa de Moreno Valle!, no lo sabía, por ella no votaría. ¿Ella qué sabe de Política?, “Nada, ese es el punto, la pusieron ahí para reelegirse y seguir mandando</a:t>
            </a:r>
            <a:r>
              <a:rPr lang="es-MX" sz="2400" dirty="0" smtClean="0"/>
              <a:t>”.</a:t>
            </a:r>
          </a:p>
          <a:p>
            <a:pPr marL="0" indent="0" algn="just">
              <a:buNone/>
            </a:pPr>
            <a:endParaRPr lang="es-MX" sz="1000" dirty="0" smtClean="0"/>
          </a:p>
          <a:p>
            <a:pPr marL="0" indent="0" algn="just">
              <a:buNone/>
            </a:pPr>
            <a:r>
              <a:rPr lang="es-MX" sz="2400" dirty="0" smtClean="0"/>
              <a:t>(…) tales </a:t>
            </a:r>
            <a:r>
              <a:rPr lang="es-MX" sz="2400" dirty="0"/>
              <a:t>manifestaciones, menoscaban a la candidata por su vinculación con el anterior Gobernador del Estado de Puebla, que es su </a:t>
            </a:r>
            <a:r>
              <a:rPr lang="es-MX" sz="2400" dirty="0" smtClean="0"/>
              <a:t>esposo(…) haciendo </a:t>
            </a:r>
            <a:r>
              <a:rPr lang="es-MX" sz="2400" dirty="0"/>
              <a:t>alusión a que por esa circunstancia se le “regala” el puesto, esto es, por el sólo hecho de ser </a:t>
            </a:r>
            <a:r>
              <a:rPr lang="es-MX" sz="2400" dirty="0" smtClean="0"/>
              <a:t>cónyuge (…) el </a:t>
            </a:r>
            <a:r>
              <a:rPr lang="es-MX" sz="2400" dirty="0"/>
              <a:t>spot tiene el propósito de enviar el mensaje relativo a que por el hecho de ser la esposa del ex Titular del Ejecutivo Estatal, ella no sabe nada de política, por ser asuntos que conciernen al mundo de los varones.</a:t>
            </a:r>
          </a:p>
        </p:txBody>
      </p:sp>
    </p:spTree>
    <p:extLst>
      <p:ext uri="{BB962C8B-B14F-4D97-AF65-F5344CB8AC3E}">
        <p14:creationId xmlns:p14="http://schemas.microsoft.com/office/powerpoint/2010/main" val="1114124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0461" y="183573"/>
            <a:ext cx="8596668" cy="606136"/>
          </a:xfrm>
        </p:spPr>
        <p:txBody>
          <a:bodyPr>
            <a:normAutofit/>
          </a:bodyPr>
          <a:lstStyle/>
          <a:p>
            <a:r>
              <a:rPr lang="es-MX" sz="2400" dirty="0"/>
              <a:t>SUP-REP-602/2018 Y SUP-REP-612/2018 ACUMULADOS</a:t>
            </a:r>
          </a:p>
        </p:txBody>
      </p:sp>
      <p:sp>
        <p:nvSpPr>
          <p:cNvPr id="3" name="Marcador de contenido 2"/>
          <p:cNvSpPr>
            <a:spLocks noGrp="1"/>
          </p:cNvSpPr>
          <p:nvPr>
            <p:ph idx="1"/>
          </p:nvPr>
        </p:nvSpPr>
        <p:spPr>
          <a:xfrm>
            <a:off x="363682" y="789709"/>
            <a:ext cx="8910320" cy="5995555"/>
          </a:xfrm>
        </p:spPr>
        <p:txBody>
          <a:bodyPr>
            <a:normAutofit fontScale="92500" lnSpcReduction="10000"/>
          </a:bodyPr>
          <a:lstStyle/>
          <a:p>
            <a:pPr marL="0" indent="0" algn="just">
              <a:buNone/>
            </a:pPr>
            <a:endParaRPr lang="es-MX" sz="2000" dirty="0" smtClean="0"/>
          </a:p>
          <a:p>
            <a:pPr marL="0" indent="0" algn="just">
              <a:buNone/>
            </a:pPr>
            <a:r>
              <a:rPr lang="es-MX" sz="2400" dirty="0" smtClean="0"/>
              <a:t>(…) se </a:t>
            </a:r>
            <a:r>
              <a:rPr lang="es-MX" sz="2400" dirty="0"/>
              <a:t>vislumbra una vinculación en la que </a:t>
            </a:r>
            <a:r>
              <a:rPr lang="es-MX" sz="2400" b="1" dirty="0">
                <a:effectLst>
                  <a:outerShdw blurRad="38100" dist="38100" dir="2700000" algn="tl">
                    <a:srgbClr val="000000">
                      <a:alpha val="43137"/>
                    </a:srgbClr>
                  </a:outerShdw>
                </a:effectLst>
              </a:rPr>
              <a:t>se disminuye a la candidata</a:t>
            </a:r>
            <a:r>
              <a:rPr lang="es-MX" sz="2400" dirty="0"/>
              <a:t>, lo cual, se traduce en </a:t>
            </a:r>
            <a:r>
              <a:rPr lang="es-MX" sz="2400" b="1" dirty="0">
                <a:effectLst>
                  <a:outerShdw blurRad="38100" dist="38100" dir="2700000" algn="tl">
                    <a:srgbClr val="000000">
                      <a:alpha val="43137"/>
                    </a:srgbClr>
                  </a:outerShdw>
                </a:effectLst>
              </a:rPr>
              <a:t>violencia simbólica en su contra</a:t>
            </a:r>
            <a:r>
              <a:rPr lang="es-MX" sz="2400" dirty="0"/>
              <a:t>, porque se le niega su individualidad y personalidad propia, lo que carece de sentido para la contienda electoral y escapa de la finalidad para la que está prevista la propaganda de campaña</a:t>
            </a:r>
            <a:r>
              <a:rPr lang="es-MX" sz="2400" dirty="0" smtClean="0"/>
              <a:t>.</a:t>
            </a:r>
          </a:p>
          <a:p>
            <a:pPr marL="0" indent="0" algn="just">
              <a:buNone/>
            </a:pPr>
            <a:endParaRPr lang="es-MX" sz="1100" dirty="0"/>
          </a:p>
          <a:p>
            <a:pPr marL="0" indent="0" algn="just">
              <a:buNone/>
            </a:pPr>
            <a:r>
              <a:rPr lang="es-MX" sz="2400" dirty="0"/>
              <a:t>(…) el contenido de los promocionales denunciados, </a:t>
            </a:r>
            <a:r>
              <a:rPr lang="es-MX" sz="2400" b="1" u="sng" dirty="0">
                <a:effectLst>
                  <a:outerShdw blurRad="38100" dist="38100" dir="2700000" algn="tl">
                    <a:srgbClr val="000000">
                      <a:alpha val="43137"/>
                    </a:srgbClr>
                  </a:outerShdw>
                </a:effectLst>
              </a:rPr>
              <a:t>no están amparados por la libertad de expresión </a:t>
            </a:r>
            <a:r>
              <a:rPr lang="es-MX" sz="2400" dirty="0"/>
              <a:t>en el contexto de una contienda electoral, toda vez </a:t>
            </a:r>
            <a:r>
              <a:rPr lang="es-MX" sz="2400" b="1" u="sng" dirty="0">
                <a:effectLst>
                  <a:outerShdw blurRad="38100" dist="38100" dir="2700000" algn="tl">
                    <a:srgbClr val="000000">
                      <a:alpha val="43137"/>
                    </a:srgbClr>
                  </a:outerShdw>
                </a:effectLst>
              </a:rPr>
              <a:t>que refuerza los estereotipos discriminadores que repercuten en las posibilidades de que las mujeres ejerzan sus derechos humanos en condiciones de igual</a:t>
            </a:r>
            <a:r>
              <a:rPr lang="es-MX" sz="2400" dirty="0"/>
              <a:t>dad; demeritando el valor propio de la candidata, sus propuestas y méritos políticos, reforzando ideas sexistas y excluyentes; de ahí que, los agravios objeto de estudio en este apartado deban desestimarse por infundados.</a:t>
            </a:r>
          </a:p>
          <a:p>
            <a:pPr marL="0" indent="0">
              <a:buNone/>
            </a:pPr>
            <a:endParaRPr lang="es-MX" dirty="0"/>
          </a:p>
          <a:p>
            <a:pPr marL="0" indent="0">
              <a:buNone/>
            </a:pPr>
            <a:r>
              <a:rPr lang="es-MX" dirty="0"/>
              <a:t> </a:t>
            </a:r>
          </a:p>
        </p:txBody>
      </p:sp>
    </p:spTree>
    <p:extLst>
      <p:ext uri="{BB962C8B-B14F-4D97-AF65-F5344CB8AC3E}">
        <p14:creationId xmlns:p14="http://schemas.microsoft.com/office/powerpoint/2010/main" val="14855013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04354"/>
            <a:ext cx="8596668" cy="1320800"/>
          </a:xfrm>
        </p:spPr>
        <p:txBody>
          <a:bodyPr/>
          <a:lstStyle/>
          <a:p>
            <a:r>
              <a:rPr lang="es-MX" dirty="0" smtClean="0"/>
              <a:t>No es violencia política en razón de género:</a:t>
            </a:r>
            <a:endParaRPr lang="es-MX" dirty="0"/>
          </a:p>
        </p:txBody>
      </p:sp>
      <p:sp>
        <p:nvSpPr>
          <p:cNvPr id="3" name="Marcador de contenido 2"/>
          <p:cNvSpPr>
            <a:spLocks noGrp="1"/>
          </p:cNvSpPr>
          <p:nvPr>
            <p:ph idx="1"/>
          </p:nvPr>
        </p:nvSpPr>
        <p:spPr>
          <a:xfrm>
            <a:off x="677334" y="1714501"/>
            <a:ext cx="9370674" cy="4582390"/>
          </a:xfrm>
        </p:spPr>
        <p:txBody>
          <a:bodyPr>
            <a:normAutofit/>
          </a:bodyPr>
          <a:lstStyle/>
          <a:p>
            <a:pPr marL="0" indent="0">
              <a:buNone/>
            </a:pPr>
            <a:endParaRPr lang="es-MX" sz="3200" dirty="0" smtClean="0"/>
          </a:p>
          <a:p>
            <a:pPr>
              <a:buFont typeface="Wingdings" panose="05000000000000000000" pitchFamily="2" charset="2"/>
              <a:buChar char="Ø"/>
            </a:pPr>
            <a:r>
              <a:rPr lang="es-MX" sz="3200" dirty="0" smtClean="0"/>
              <a:t>SUP-REP-61/2018.</a:t>
            </a:r>
          </a:p>
          <a:p>
            <a:pPr>
              <a:buFont typeface="Wingdings" panose="05000000000000000000" pitchFamily="2" charset="2"/>
              <a:buChar char="Ø"/>
            </a:pPr>
            <a:r>
              <a:rPr lang="es-MX" sz="3200" dirty="0" smtClean="0"/>
              <a:t>SUP-JDC-357-2018.</a:t>
            </a:r>
          </a:p>
          <a:p>
            <a:pPr>
              <a:buFont typeface="Wingdings" panose="05000000000000000000" pitchFamily="2" charset="2"/>
              <a:buChar char="Ø"/>
            </a:pPr>
            <a:r>
              <a:rPr lang="es-ES" sz="3200" dirty="0" smtClean="0"/>
              <a:t>SUP-JDC-1706/2016 </a:t>
            </a:r>
            <a:r>
              <a:rPr lang="es-ES" sz="3200" dirty="0"/>
              <a:t>y Acumulados</a:t>
            </a:r>
            <a:endParaRPr lang="es-MX" sz="3200" dirty="0" smtClean="0"/>
          </a:p>
        </p:txBody>
      </p:sp>
    </p:spTree>
    <p:extLst>
      <p:ext uri="{BB962C8B-B14F-4D97-AF65-F5344CB8AC3E}">
        <p14:creationId xmlns:p14="http://schemas.microsoft.com/office/powerpoint/2010/main" val="3097761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9124" y="2566556"/>
            <a:ext cx="8778393" cy="768926"/>
          </a:xfrm>
        </p:spPr>
        <p:txBody>
          <a:bodyPr>
            <a:normAutofit/>
          </a:bodyPr>
          <a:lstStyle/>
          <a:p>
            <a:pPr algn="ctr"/>
            <a:r>
              <a:rPr lang="es-MX" sz="4000" dirty="0" smtClean="0"/>
              <a:t>REDES SOCIALES Y NULIDADES</a:t>
            </a:r>
            <a:endParaRPr lang="es-MX" sz="4000" dirty="0"/>
          </a:p>
        </p:txBody>
      </p:sp>
    </p:spTree>
    <p:extLst>
      <p:ext uri="{BB962C8B-B14F-4D97-AF65-F5344CB8AC3E}">
        <p14:creationId xmlns:p14="http://schemas.microsoft.com/office/powerpoint/2010/main" val="20586695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04355"/>
            <a:ext cx="8596668" cy="668482"/>
          </a:xfrm>
        </p:spPr>
        <p:txBody>
          <a:bodyPr>
            <a:normAutofit/>
          </a:bodyPr>
          <a:lstStyle/>
          <a:p>
            <a:pPr algn="ctr"/>
            <a:r>
              <a:rPr lang="es-MX" sz="2800" dirty="0"/>
              <a:t>SUP-REC-503/2015 (CASO AGUASCALIENTES)</a:t>
            </a:r>
          </a:p>
        </p:txBody>
      </p:sp>
      <p:sp>
        <p:nvSpPr>
          <p:cNvPr id="3" name="Marcador de contenido 2"/>
          <p:cNvSpPr>
            <a:spLocks noGrp="1"/>
          </p:cNvSpPr>
          <p:nvPr>
            <p:ph idx="1"/>
          </p:nvPr>
        </p:nvSpPr>
        <p:spPr>
          <a:xfrm>
            <a:off x="0" y="872837"/>
            <a:ext cx="10214264" cy="5517572"/>
          </a:xfrm>
        </p:spPr>
        <p:txBody>
          <a:bodyPr>
            <a:normAutofit/>
          </a:bodyPr>
          <a:lstStyle/>
          <a:p>
            <a:pPr marL="0" indent="0" algn="ctr">
              <a:buNone/>
            </a:pPr>
            <a:r>
              <a:rPr lang="es-MX" sz="2800" b="1" dirty="0">
                <a:effectLst>
                  <a:outerShdw blurRad="38100" dist="38100" dir="2700000" algn="tl">
                    <a:srgbClr val="000000">
                      <a:alpha val="43137"/>
                    </a:srgbClr>
                  </a:outerShdw>
                </a:effectLst>
              </a:rPr>
              <a:t>Nulidad de la elección de diputado federal por intervención del Gobernador del Estado</a:t>
            </a:r>
            <a:r>
              <a:rPr lang="es-MX" sz="2800" b="1" dirty="0" smtClean="0">
                <a:effectLst>
                  <a:outerShdw blurRad="38100" dist="38100" dir="2700000" algn="tl">
                    <a:srgbClr val="000000">
                      <a:alpha val="43137"/>
                    </a:srgbClr>
                  </a:outerShdw>
                </a:effectLst>
              </a:rPr>
              <a:t>.</a:t>
            </a:r>
          </a:p>
          <a:p>
            <a:pPr marL="0" indent="0" algn="ctr">
              <a:buNone/>
            </a:pPr>
            <a:endParaRPr lang="es-MX" sz="1000" dirty="0"/>
          </a:p>
          <a:p>
            <a:pPr marL="0" indent="0" algn="just">
              <a:buNone/>
            </a:pPr>
            <a:r>
              <a:rPr lang="es-MX" sz="2800" dirty="0"/>
              <a:t>(…) </a:t>
            </a:r>
            <a:r>
              <a:rPr lang="es-MX" sz="2800" b="1" dirty="0">
                <a:effectLst>
                  <a:outerShdw blurRad="38100" dist="38100" dir="2700000" algn="tl">
                    <a:srgbClr val="000000">
                      <a:alpha val="43137"/>
                    </a:srgbClr>
                  </a:outerShdw>
                </a:effectLst>
              </a:rPr>
              <a:t>un mensaje en redes sociales puede constituir propaganda</a:t>
            </a:r>
            <a:r>
              <a:rPr lang="es-MX" sz="2800" dirty="0"/>
              <a:t>, cuando se vincula a otros elementos propagandísticos, de modo que sea posible advertir que </a:t>
            </a:r>
            <a:r>
              <a:rPr lang="es-MX" sz="2800" dirty="0" smtClean="0"/>
              <a:t>tuvo </a:t>
            </a:r>
            <a:r>
              <a:rPr lang="es-MX" sz="2800" dirty="0"/>
              <a:t>una difusión inducida de manera activa </a:t>
            </a:r>
            <a:r>
              <a:rPr lang="es-MX" sz="2800" dirty="0" smtClean="0"/>
              <a:t>(…).</a:t>
            </a:r>
          </a:p>
          <a:p>
            <a:pPr marL="0" indent="0" algn="just">
              <a:buNone/>
            </a:pPr>
            <a:endParaRPr lang="es-MX" sz="2800" dirty="0" smtClean="0"/>
          </a:p>
          <a:p>
            <a:pPr marL="0" indent="0" algn="just">
              <a:buNone/>
            </a:pPr>
            <a:r>
              <a:rPr lang="es-MX" sz="2800" dirty="0" smtClean="0"/>
              <a:t>(…) </a:t>
            </a:r>
            <a:r>
              <a:rPr lang="es-MX" sz="2800" dirty="0">
                <a:effectLst>
                  <a:outerShdw blurRad="38100" dist="38100" dir="2700000" algn="tl">
                    <a:srgbClr val="000000">
                      <a:alpha val="43137"/>
                    </a:srgbClr>
                  </a:outerShdw>
                </a:effectLst>
              </a:rPr>
              <a:t>lo publicado por el Gobernador en su cuenta de Twitter se difundía también en el portal oficial del Gobierno del </a:t>
            </a:r>
            <a:r>
              <a:rPr lang="es-MX" sz="2800" dirty="0" smtClean="0">
                <a:effectLst>
                  <a:outerShdw blurRad="38100" dist="38100" dir="2700000" algn="tl">
                    <a:srgbClr val="000000">
                      <a:alpha val="43137"/>
                    </a:srgbClr>
                  </a:outerShdw>
                </a:effectLst>
              </a:rPr>
              <a:t>Estado</a:t>
            </a:r>
            <a:r>
              <a:rPr lang="es-MX" sz="2800" dirty="0" smtClean="0"/>
              <a:t>.</a:t>
            </a:r>
            <a:endParaRPr lang="es-MX" sz="2800" dirty="0"/>
          </a:p>
        </p:txBody>
      </p:sp>
    </p:spTree>
    <p:extLst>
      <p:ext uri="{BB962C8B-B14F-4D97-AF65-F5344CB8AC3E}">
        <p14:creationId xmlns:p14="http://schemas.microsoft.com/office/powerpoint/2010/main" val="28806359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14745"/>
            <a:ext cx="8596668" cy="606136"/>
          </a:xfrm>
        </p:spPr>
        <p:txBody>
          <a:bodyPr>
            <a:normAutofit/>
          </a:bodyPr>
          <a:lstStyle/>
          <a:p>
            <a:pPr algn="ctr"/>
            <a:r>
              <a:rPr lang="es-MX" sz="2800" dirty="0"/>
              <a:t>SUP-REC-503/2015 (CASO AGUASCALIENTES)</a:t>
            </a:r>
          </a:p>
        </p:txBody>
      </p:sp>
      <p:sp>
        <p:nvSpPr>
          <p:cNvPr id="3" name="Marcador de contenido 2"/>
          <p:cNvSpPr>
            <a:spLocks noGrp="1"/>
          </p:cNvSpPr>
          <p:nvPr>
            <p:ph idx="1"/>
          </p:nvPr>
        </p:nvSpPr>
        <p:spPr>
          <a:xfrm>
            <a:off x="677334" y="1153391"/>
            <a:ext cx="8596668" cy="4887972"/>
          </a:xfrm>
        </p:spPr>
        <p:txBody>
          <a:bodyPr>
            <a:normAutofit fontScale="92500" lnSpcReduction="10000"/>
          </a:bodyPr>
          <a:lstStyle/>
          <a:p>
            <a:pPr marL="0" indent="0" algn="just">
              <a:buNone/>
            </a:pPr>
            <a:endParaRPr lang="es-MX" dirty="0" smtClean="0"/>
          </a:p>
          <a:p>
            <a:pPr marL="0" indent="0" algn="just">
              <a:buNone/>
            </a:pPr>
            <a:r>
              <a:rPr lang="es-MX" sz="2400" dirty="0" smtClean="0"/>
              <a:t>(…) el </a:t>
            </a:r>
            <a:r>
              <a:rPr lang="es-MX" sz="2400" dirty="0"/>
              <a:t>titular del Poder Ejecutivo del Estado de Aguascalientes </a:t>
            </a:r>
            <a:r>
              <a:rPr lang="es-MX" sz="2400" b="1" dirty="0">
                <a:effectLst>
                  <a:outerShdw blurRad="38100" dist="38100" dir="2700000" algn="tl">
                    <a:srgbClr val="000000">
                      <a:alpha val="43137"/>
                    </a:srgbClr>
                  </a:outerShdw>
                </a:effectLst>
              </a:rPr>
              <a:t>violó el principio democrático</a:t>
            </a:r>
            <a:r>
              <a:rPr lang="es-MX" sz="2400" dirty="0"/>
              <a:t> que impone a los gobernantes el cumplimiento irrestricto de sus deberes constitucionales y legales, así como la plena observancia de los principios rectores de la materia electoral</a:t>
            </a:r>
            <a:r>
              <a:rPr lang="es-MX" sz="2400" dirty="0" smtClean="0"/>
              <a:t>.</a:t>
            </a:r>
          </a:p>
          <a:p>
            <a:pPr marL="0" indent="0" algn="just">
              <a:buNone/>
            </a:pPr>
            <a:endParaRPr lang="es-MX" sz="2400" dirty="0"/>
          </a:p>
          <a:p>
            <a:pPr marL="0" indent="0" algn="just">
              <a:buNone/>
            </a:pPr>
            <a:r>
              <a:rPr lang="es-MX" sz="2400" dirty="0"/>
              <a:t>(…) en una sociedad democrática </a:t>
            </a:r>
            <a:r>
              <a:rPr lang="es-MX" sz="2400" b="1" dirty="0">
                <a:effectLst>
                  <a:outerShdw blurRad="38100" dist="38100" dir="2700000" algn="tl">
                    <a:srgbClr val="000000">
                      <a:alpha val="43137"/>
                    </a:srgbClr>
                  </a:outerShdw>
                </a:effectLst>
              </a:rPr>
              <a:t>las autoridades estatales</a:t>
            </a:r>
            <a:r>
              <a:rPr lang="es-MX" sz="2400" dirty="0"/>
              <a:t>, particularmente aquellas que ostentan una alta investidura pública, </a:t>
            </a:r>
            <a:r>
              <a:rPr lang="es-MX" sz="2400" b="1" u="sng" dirty="0">
                <a:effectLst>
                  <a:outerShdw blurRad="38100" dist="38100" dir="2700000" algn="tl">
                    <a:srgbClr val="000000">
                      <a:alpha val="43137"/>
                    </a:srgbClr>
                  </a:outerShdw>
                </a:effectLst>
              </a:rPr>
              <a:t>tienen no sólo una posición de garante de los derechos fundamentales de las personas, sino también un especial deber de cuidado </a:t>
            </a:r>
            <a:r>
              <a:rPr lang="es-MX" sz="2400" dirty="0"/>
              <a:t>respecto de aquellas conductas que pudieran incidir en el ejercicio pleno de esos derechos o constituir injerencias directas o indirectas de presión en el electorado</a:t>
            </a:r>
            <a:endParaRPr lang="es-MX" sz="2400" dirty="0" smtClean="0"/>
          </a:p>
          <a:p>
            <a:pPr marL="0" indent="0" algn="just">
              <a:buNone/>
            </a:pPr>
            <a:endParaRPr lang="es-MX" sz="2400" b="1" dirty="0"/>
          </a:p>
          <a:p>
            <a:pPr marL="0" indent="0" algn="just">
              <a:buNone/>
            </a:pPr>
            <a:endParaRPr lang="es-MX" sz="2400" dirty="0"/>
          </a:p>
        </p:txBody>
      </p:sp>
    </p:spTree>
    <p:extLst>
      <p:ext uri="{BB962C8B-B14F-4D97-AF65-F5344CB8AC3E}">
        <p14:creationId xmlns:p14="http://schemas.microsoft.com/office/powerpoint/2010/main" val="31635901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9302" y="144318"/>
            <a:ext cx="8091016" cy="645391"/>
          </a:xfrm>
        </p:spPr>
        <p:txBody>
          <a:bodyPr>
            <a:normAutofit/>
          </a:bodyPr>
          <a:lstStyle/>
          <a:p>
            <a:pPr algn="ctr"/>
            <a:r>
              <a:rPr lang="es-MX" sz="2800" dirty="0"/>
              <a:t>SUP-REC-1468/2018 (Caso Huimilpan).</a:t>
            </a:r>
          </a:p>
        </p:txBody>
      </p:sp>
      <p:sp>
        <p:nvSpPr>
          <p:cNvPr id="3" name="Marcador de contenido 2"/>
          <p:cNvSpPr>
            <a:spLocks noGrp="1"/>
          </p:cNvSpPr>
          <p:nvPr>
            <p:ph idx="1"/>
          </p:nvPr>
        </p:nvSpPr>
        <p:spPr>
          <a:xfrm>
            <a:off x="249382" y="935182"/>
            <a:ext cx="9829800" cy="5372100"/>
          </a:xfrm>
        </p:spPr>
        <p:txBody>
          <a:bodyPr>
            <a:normAutofit lnSpcReduction="10000"/>
          </a:bodyPr>
          <a:lstStyle/>
          <a:p>
            <a:pPr marL="0" indent="0">
              <a:buNone/>
            </a:pPr>
            <a:endParaRPr lang="es-MX" dirty="0" smtClean="0"/>
          </a:p>
          <a:p>
            <a:pPr marL="0" indent="0">
              <a:buNone/>
            </a:pPr>
            <a:r>
              <a:rPr lang="es-MX" sz="2400" dirty="0" smtClean="0"/>
              <a:t>(…) </a:t>
            </a:r>
            <a:r>
              <a:rPr lang="es-MX" sz="2400" dirty="0"/>
              <a:t>para que se acredite la violación a tales principios [laicidad 41 y principio de separación iglesia-Estado 130 de la CPEUM] es necesario que, en la actividad política, se presente una clara identificación entre el candidato o partido y una determinada fe o credo religioso (…) </a:t>
            </a:r>
            <a:endParaRPr lang="es-MX" sz="2400" dirty="0" smtClean="0"/>
          </a:p>
          <a:p>
            <a:pPr marL="0" indent="0" algn="just">
              <a:buNone/>
            </a:pPr>
            <a:endParaRPr lang="es-MX" sz="1000" dirty="0" smtClean="0"/>
          </a:p>
          <a:p>
            <a:pPr marL="0" indent="0" algn="just">
              <a:buNone/>
            </a:pPr>
            <a:r>
              <a:rPr lang="es-MX" sz="2400" dirty="0" smtClean="0"/>
              <a:t>(…) </a:t>
            </a:r>
            <a:r>
              <a:rPr lang="es-MX" sz="2400" dirty="0"/>
              <a:t>cuando en una determinada propaganda aparecen ciertos elementos materiales, monumentos, construcciones o símbolos con contenido que pudiera considerarse religioso, o bien, se utiliza determinado lenguaje, </a:t>
            </a:r>
            <a:r>
              <a:rPr lang="es-MX" sz="2400" b="1" dirty="0">
                <a:effectLst>
                  <a:outerShdw blurRad="38100" dist="38100" dir="2700000" algn="tl">
                    <a:srgbClr val="000000">
                      <a:alpha val="43137"/>
                    </a:srgbClr>
                  </a:outerShdw>
                </a:effectLst>
              </a:rPr>
              <a:t>es necesario determinar si esto se da como una mera referencia geográfica o cultural, que en el lenguaje se haga uso de un código semiótico común</a:t>
            </a:r>
            <a:r>
              <a:rPr lang="es-MX" sz="2400" dirty="0"/>
              <a:t>, sin que estas meras referencias impliquen la solicitud del voto, con base en el vínculo o comunidad de creencias entre los actores políticos y el electorado (…)</a:t>
            </a:r>
          </a:p>
        </p:txBody>
      </p:sp>
    </p:spTree>
    <p:extLst>
      <p:ext uri="{BB962C8B-B14F-4D97-AF65-F5344CB8AC3E}">
        <p14:creationId xmlns:p14="http://schemas.microsoft.com/office/powerpoint/2010/main" val="1684424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73181"/>
            <a:ext cx="8596668" cy="626918"/>
          </a:xfrm>
        </p:spPr>
        <p:txBody>
          <a:bodyPr>
            <a:normAutofit/>
          </a:bodyPr>
          <a:lstStyle/>
          <a:p>
            <a:pPr algn="ctr"/>
            <a:r>
              <a:rPr lang="es-MX" sz="2400" dirty="0"/>
              <a:t>SUP-REC-1468/2018 (Caso Huimilpan).</a:t>
            </a:r>
          </a:p>
        </p:txBody>
      </p:sp>
      <p:sp>
        <p:nvSpPr>
          <p:cNvPr id="3" name="Marcador de contenido 2"/>
          <p:cNvSpPr>
            <a:spLocks noGrp="1"/>
          </p:cNvSpPr>
          <p:nvPr>
            <p:ph idx="1"/>
          </p:nvPr>
        </p:nvSpPr>
        <p:spPr>
          <a:xfrm>
            <a:off x="311727" y="1267691"/>
            <a:ext cx="9954491" cy="4773671"/>
          </a:xfrm>
        </p:spPr>
        <p:txBody>
          <a:bodyPr/>
          <a:lstStyle/>
          <a:p>
            <a:pPr marL="0" indent="0" algn="just">
              <a:buNone/>
            </a:pPr>
            <a:endParaRPr lang="es-MX" dirty="0" smtClean="0"/>
          </a:p>
          <a:p>
            <a:pPr marL="0" indent="0" algn="just">
              <a:buNone/>
            </a:pPr>
            <a:r>
              <a:rPr lang="es-MX" sz="2400" dirty="0" smtClean="0"/>
              <a:t>(…) </a:t>
            </a:r>
            <a:r>
              <a:rPr lang="es-MX" sz="2400" b="1" dirty="0">
                <a:effectLst>
                  <a:outerShdw blurRad="38100" dist="38100" dir="2700000" algn="tl">
                    <a:srgbClr val="000000">
                      <a:alpha val="43137"/>
                    </a:srgbClr>
                  </a:outerShdw>
                </a:effectLst>
              </a:rPr>
              <a:t>no todo acto de expresión externa de una creencia religiosa es un acto de "culto público"</a:t>
            </a:r>
            <a:r>
              <a:rPr lang="es-MX" sz="2400" dirty="0"/>
              <a:t>, ya que, por ejemplo, llevar la kipá o una medalla de la Virgen en el cuello, es símbolo y expresión de la filiación religiosa judía o católica, respectivamente, de la persona que los lleva, y en esa medida </a:t>
            </a:r>
            <a:r>
              <a:rPr lang="es-MX" sz="2400" b="1" dirty="0">
                <a:effectLst>
                  <a:outerShdw blurRad="38100" dist="38100" dir="2700000" algn="tl">
                    <a:srgbClr val="000000">
                      <a:alpha val="43137"/>
                    </a:srgbClr>
                  </a:outerShdw>
                </a:effectLst>
              </a:rPr>
              <a:t>son una manifestación externa de la libertad religiosa, pero no constituyen actos de culto público</a:t>
            </a:r>
            <a:r>
              <a:rPr lang="es-MX" sz="2400" dirty="0" smtClean="0"/>
              <a:t>.</a:t>
            </a:r>
          </a:p>
          <a:p>
            <a:pPr marL="0" indent="0" algn="just">
              <a:buNone/>
            </a:pPr>
            <a:endParaRPr lang="es-MX" sz="1400" dirty="0"/>
          </a:p>
          <a:p>
            <a:pPr marL="0" indent="0" algn="just">
              <a:buNone/>
            </a:pPr>
            <a:r>
              <a:rPr lang="es-MX" sz="2400" dirty="0"/>
              <a:t>(…) el hecho de que varias personas lleven dichos símbolos conjuntamente no convierte a esa coincidencia en un acto de culto público (…).</a:t>
            </a:r>
          </a:p>
          <a:p>
            <a:pPr marL="0" indent="0">
              <a:buNone/>
            </a:pPr>
            <a:endParaRPr lang="es-MX" dirty="0"/>
          </a:p>
        </p:txBody>
      </p:sp>
    </p:spTree>
    <p:extLst>
      <p:ext uri="{BB962C8B-B14F-4D97-AF65-F5344CB8AC3E}">
        <p14:creationId xmlns:p14="http://schemas.microsoft.com/office/powerpoint/2010/main" val="52258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855" y="349827"/>
            <a:ext cx="9195953" cy="689264"/>
          </a:xfrm>
        </p:spPr>
        <p:txBody>
          <a:bodyPr>
            <a:normAutofit fontScale="90000"/>
          </a:bodyPr>
          <a:lstStyle/>
          <a:p>
            <a:pPr algn="ctr"/>
            <a:r>
              <a:rPr lang="es-MX" dirty="0"/>
              <a:t>Internet y redes sociales. Datos contextuales.</a:t>
            </a:r>
            <a:br>
              <a:rPr lang="es-MX" dirty="0"/>
            </a:br>
            <a:r>
              <a:rPr lang="es-MX" dirty="0"/>
              <a:t/>
            </a:r>
            <a:br>
              <a:rPr lang="es-MX" dirty="0"/>
            </a:br>
            <a:endParaRPr lang="es-MX" dirty="0"/>
          </a:p>
        </p:txBody>
      </p:sp>
      <p:pic>
        <p:nvPicPr>
          <p:cNvPr id="4" name="Marcador de contenido 3"/>
          <p:cNvPicPr>
            <a:picLocks noGrp="1" noChangeAspect="1"/>
          </p:cNvPicPr>
          <p:nvPr>
            <p:ph idx="1"/>
          </p:nvPr>
        </p:nvPicPr>
        <p:blipFill>
          <a:blip r:embed="rId2"/>
          <a:stretch>
            <a:fillRect/>
          </a:stretch>
        </p:blipFill>
        <p:spPr>
          <a:xfrm>
            <a:off x="270164" y="1194955"/>
            <a:ext cx="9320644" cy="5228092"/>
          </a:xfrm>
          <a:prstGeom prst="rect">
            <a:avLst/>
          </a:prstGeom>
        </p:spPr>
      </p:pic>
    </p:spTree>
    <p:extLst>
      <p:ext uri="{BB962C8B-B14F-4D97-AF65-F5344CB8AC3E}">
        <p14:creationId xmlns:p14="http://schemas.microsoft.com/office/powerpoint/2010/main" val="11614649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93963"/>
            <a:ext cx="8596668" cy="668482"/>
          </a:xfrm>
        </p:spPr>
        <p:txBody>
          <a:bodyPr>
            <a:normAutofit/>
          </a:bodyPr>
          <a:lstStyle/>
          <a:p>
            <a:pPr algn="ctr"/>
            <a:r>
              <a:rPr lang="es-MX" sz="2800" dirty="0"/>
              <a:t>SUP-REC-1468/2018 (Caso Huimilpan).</a:t>
            </a:r>
          </a:p>
        </p:txBody>
      </p:sp>
      <p:sp>
        <p:nvSpPr>
          <p:cNvPr id="3" name="Marcador de contenido 2"/>
          <p:cNvSpPr>
            <a:spLocks noGrp="1"/>
          </p:cNvSpPr>
          <p:nvPr>
            <p:ph idx="1"/>
          </p:nvPr>
        </p:nvSpPr>
        <p:spPr>
          <a:xfrm>
            <a:off x="677334" y="1080655"/>
            <a:ext cx="8596668" cy="4960707"/>
          </a:xfrm>
        </p:spPr>
        <p:txBody>
          <a:bodyPr>
            <a:normAutofit/>
          </a:bodyPr>
          <a:lstStyle/>
          <a:p>
            <a:pPr marL="0" indent="0" algn="just">
              <a:buNone/>
            </a:pPr>
            <a:endParaRPr lang="es-MX" sz="2400" dirty="0" smtClean="0"/>
          </a:p>
          <a:p>
            <a:pPr marL="0" indent="0" algn="just">
              <a:buNone/>
            </a:pPr>
            <a:r>
              <a:rPr lang="es-MX" sz="2400" dirty="0" smtClean="0"/>
              <a:t>(…) </a:t>
            </a:r>
            <a:r>
              <a:rPr lang="es-MX" sz="2400" dirty="0"/>
              <a:t>para poder tener por acreditado el uso de símbolos religiosos en propaganda electoral, </a:t>
            </a:r>
            <a:r>
              <a:rPr lang="es-MX" sz="2400" b="1" dirty="0">
                <a:effectLst>
                  <a:outerShdw blurRad="38100" dist="38100" dir="2700000" algn="tl">
                    <a:srgbClr val="000000">
                      <a:alpha val="43137"/>
                    </a:srgbClr>
                  </a:outerShdw>
                </a:effectLst>
              </a:rPr>
              <a:t>se tiene que distinguir entre el uso de expresiones o referencias a festividades nacionales y/o tradicionales</a:t>
            </a:r>
            <a:r>
              <a:rPr lang="es-MX" sz="2400" dirty="0"/>
              <a:t>, </a:t>
            </a:r>
            <a:r>
              <a:rPr lang="es-MX" sz="2400" dirty="0" smtClean="0"/>
              <a:t>(…) </a:t>
            </a:r>
            <a:r>
              <a:rPr lang="es-MX" sz="2400" b="1" dirty="0" smtClean="0">
                <a:effectLst>
                  <a:outerShdw blurRad="38100" dist="38100" dir="2700000" algn="tl">
                    <a:srgbClr val="000000">
                      <a:alpha val="43137"/>
                    </a:srgbClr>
                  </a:outerShdw>
                </a:effectLst>
              </a:rPr>
              <a:t>y</a:t>
            </a:r>
            <a:r>
              <a:rPr lang="es-MX" sz="2400" b="1" dirty="0">
                <a:effectLst>
                  <a:outerShdw blurRad="38100" dist="38100" dir="2700000" algn="tl">
                    <a:srgbClr val="000000">
                      <a:alpha val="43137"/>
                    </a:srgbClr>
                  </a:outerShdw>
                </a:effectLst>
              </a:rPr>
              <a:t>,</a:t>
            </a:r>
            <a:r>
              <a:rPr lang="es-MX" sz="2400" dirty="0"/>
              <a:t> </a:t>
            </a:r>
            <a:r>
              <a:rPr lang="es-MX" sz="2400" dirty="0" smtClean="0"/>
              <a:t>(…) </a:t>
            </a:r>
            <a:r>
              <a:rPr lang="es-MX" sz="2400" b="1" dirty="0" smtClean="0">
                <a:effectLst>
                  <a:outerShdw blurRad="38100" dist="38100" dir="2700000" algn="tl">
                    <a:srgbClr val="000000">
                      <a:alpha val="43137"/>
                    </a:srgbClr>
                  </a:outerShdw>
                </a:effectLst>
              </a:rPr>
              <a:t>el </a:t>
            </a:r>
            <a:r>
              <a:rPr lang="es-MX" sz="2400" b="1" dirty="0">
                <a:effectLst>
                  <a:outerShdw blurRad="38100" dist="38100" dir="2700000" algn="tl">
                    <a:srgbClr val="000000">
                      <a:alpha val="43137"/>
                    </a:srgbClr>
                  </a:outerShdw>
                </a:effectLst>
              </a:rPr>
              <a:t>uso de una religión con el fin</a:t>
            </a:r>
            <a:r>
              <a:rPr lang="es-MX" sz="2400" dirty="0"/>
              <a:t> de incidir en el electorado o manipular sus preferencias electorales </a:t>
            </a:r>
            <a:r>
              <a:rPr lang="es-MX" sz="2400" dirty="0" smtClean="0"/>
              <a:t>(…).</a:t>
            </a:r>
          </a:p>
          <a:p>
            <a:pPr marL="0" indent="0" algn="just">
              <a:buNone/>
            </a:pPr>
            <a:endParaRPr lang="es-MX" sz="1000" dirty="0"/>
          </a:p>
          <a:p>
            <a:pPr marL="0" indent="0" algn="just">
              <a:buNone/>
            </a:pPr>
            <a:r>
              <a:rPr lang="es-MX" sz="2400" dirty="0"/>
              <a:t>(…) </a:t>
            </a:r>
            <a:r>
              <a:rPr lang="es-MX" sz="2400" b="1" dirty="0">
                <a:effectLst>
                  <a:outerShdw blurRad="38100" dist="38100" dir="2700000" algn="tl">
                    <a:srgbClr val="000000">
                      <a:alpha val="43137"/>
                    </a:srgbClr>
                  </a:outerShdw>
                </a:effectLst>
              </a:rPr>
              <a:t>del análisis de las publicaciones </a:t>
            </a:r>
            <a:r>
              <a:rPr lang="es-MX" sz="2400" dirty="0"/>
              <a:t>realizadas </a:t>
            </a:r>
            <a:r>
              <a:rPr lang="es-MX" sz="2400" b="1" dirty="0">
                <a:effectLst>
                  <a:outerShdw blurRad="38100" dist="38100" dir="2700000" algn="tl">
                    <a:srgbClr val="000000">
                      <a:alpha val="43137"/>
                    </a:srgbClr>
                  </a:outerShdw>
                </a:effectLst>
              </a:rPr>
              <a:t>en</a:t>
            </a:r>
            <a:r>
              <a:rPr lang="es-MX" sz="2400" dirty="0"/>
              <a:t> </a:t>
            </a:r>
            <a:r>
              <a:rPr lang="es-MX" sz="2400" dirty="0" smtClean="0"/>
              <a:t>(…) </a:t>
            </a:r>
            <a:r>
              <a:rPr lang="es-MX" sz="2400" b="1" dirty="0" smtClean="0">
                <a:effectLst>
                  <a:outerShdw blurRad="38100" dist="38100" dir="2700000" algn="tl">
                    <a:srgbClr val="000000">
                      <a:alpha val="43137"/>
                    </a:srgbClr>
                  </a:outerShdw>
                </a:effectLst>
              </a:rPr>
              <a:t>Facebook</a:t>
            </a:r>
            <a:r>
              <a:rPr lang="es-MX" sz="2400" b="1" dirty="0" smtClean="0"/>
              <a:t> </a:t>
            </a:r>
            <a:r>
              <a:rPr lang="es-MX" sz="2400" dirty="0"/>
              <a:t>no se aprecia que estas hayan tenido un contenido religioso que tuviera por objeto vincular un determinado credo con la campaña de la entonces </a:t>
            </a:r>
            <a:r>
              <a:rPr lang="es-MX" sz="2400" dirty="0" smtClean="0"/>
              <a:t>candidata.</a:t>
            </a:r>
            <a:endParaRPr lang="es-MX" sz="2400" dirty="0"/>
          </a:p>
          <a:p>
            <a:pPr marL="0" indent="0" algn="just">
              <a:buNone/>
            </a:pPr>
            <a:endParaRPr lang="es-MX" sz="2400" dirty="0"/>
          </a:p>
        </p:txBody>
      </p:sp>
    </p:spTree>
    <p:extLst>
      <p:ext uri="{BB962C8B-B14F-4D97-AF65-F5344CB8AC3E}">
        <p14:creationId xmlns:p14="http://schemas.microsoft.com/office/powerpoint/2010/main" val="1102387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555" y="225136"/>
            <a:ext cx="8993447" cy="917864"/>
          </a:xfrm>
        </p:spPr>
        <p:txBody>
          <a:bodyPr>
            <a:noAutofit/>
          </a:bodyPr>
          <a:lstStyle/>
          <a:p>
            <a:pPr algn="ctr"/>
            <a:r>
              <a:rPr lang="es-MX" sz="2800" dirty="0"/>
              <a:t>SUP-REC-1452/2018 Y ACUMULADO (Caso Querétaro).</a:t>
            </a:r>
          </a:p>
        </p:txBody>
      </p:sp>
      <p:sp>
        <p:nvSpPr>
          <p:cNvPr id="3" name="Marcador de contenido 2"/>
          <p:cNvSpPr>
            <a:spLocks noGrp="1"/>
          </p:cNvSpPr>
          <p:nvPr>
            <p:ph idx="1"/>
          </p:nvPr>
        </p:nvSpPr>
        <p:spPr>
          <a:xfrm>
            <a:off x="457200" y="1143001"/>
            <a:ext cx="9382991" cy="4898362"/>
          </a:xfrm>
        </p:spPr>
        <p:txBody>
          <a:bodyPr/>
          <a:lstStyle/>
          <a:p>
            <a:pPr marL="0" indent="0" algn="just">
              <a:buNone/>
            </a:pPr>
            <a:endParaRPr lang="es-MX" sz="2400" dirty="0" smtClean="0"/>
          </a:p>
          <a:p>
            <a:pPr marL="0" indent="0" algn="just">
              <a:buNone/>
            </a:pPr>
            <a:r>
              <a:rPr lang="es-MX" sz="2400" dirty="0" smtClean="0"/>
              <a:t>(…) </a:t>
            </a:r>
            <a:r>
              <a:rPr lang="es-MX" sz="2400" dirty="0"/>
              <a:t>de la revisión de cada una de las publicaciones objeto de controversia no es posible desprender que su difusión haya tenido como finalidad hacer del conocimiento de la ciudadanía en general, la existencia de logros, programas, acciones, obras o medidas de gobierno, y tampoco el cumplimiento de compromisos</a:t>
            </a:r>
            <a:r>
              <a:rPr lang="es-MX" sz="2400" dirty="0" smtClean="0"/>
              <a:t>.</a:t>
            </a:r>
          </a:p>
          <a:p>
            <a:pPr marL="0" indent="0">
              <a:buNone/>
            </a:pPr>
            <a:endParaRPr lang="es-MX" sz="2400" dirty="0"/>
          </a:p>
          <a:p>
            <a:pPr marL="0" indent="0" algn="just">
              <a:buNone/>
            </a:pPr>
            <a:r>
              <a:rPr lang="es-MX" sz="2400" dirty="0"/>
              <a:t>(…) de las publicaciones no es posible desprender que el servidor público hubiera pretendido persuadir a la ciudadanía para obtener un beneficio o apoyo que se tradujera en una </a:t>
            </a:r>
            <a:r>
              <a:rPr lang="es-MX" sz="2400" dirty="0" smtClean="0"/>
              <a:t>ventaja </a:t>
            </a:r>
            <a:r>
              <a:rPr lang="es-MX" sz="2400" dirty="0"/>
              <a:t>electoral</a:t>
            </a:r>
            <a:r>
              <a:rPr lang="es-MX" sz="2400" dirty="0" smtClean="0"/>
              <a:t>.</a:t>
            </a:r>
          </a:p>
          <a:p>
            <a:pPr marL="0" indent="0" algn="just">
              <a:buNone/>
            </a:pPr>
            <a:endParaRPr lang="es-MX" dirty="0"/>
          </a:p>
          <a:p>
            <a:pPr marL="0" indent="0" algn="just">
              <a:buNone/>
            </a:pPr>
            <a:endParaRPr lang="es-MX" dirty="0"/>
          </a:p>
        </p:txBody>
      </p:sp>
    </p:spTree>
    <p:extLst>
      <p:ext uri="{BB962C8B-B14F-4D97-AF65-F5344CB8AC3E}">
        <p14:creationId xmlns:p14="http://schemas.microsoft.com/office/powerpoint/2010/main" val="32943554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35527"/>
            <a:ext cx="8596668" cy="533400"/>
          </a:xfrm>
        </p:spPr>
        <p:txBody>
          <a:bodyPr>
            <a:normAutofit/>
          </a:bodyPr>
          <a:lstStyle/>
          <a:p>
            <a:pPr algn="ctr"/>
            <a:r>
              <a:rPr lang="es-MX" sz="2400" dirty="0"/>
              <a:t>SUP-REC-1452/2018 Y ACUMULADO (Caso Querétaro).</a:t>
            </a:r>
          </a:p>
        </p:txBody>
      </p:sp>
      <p:sp>
        <p:nvSpPr>
          <p:cNvPr id="3" name="Marcador de contenido 2"/>
          <p:cNvSpPr>
            <a:spLocks noGrp="1"/>
          </p:cNvSpPr>
          <p:nvPr>
            <p:ph idx="1"/>
          </p:nvPr>
        </p:nvSpPr>
        <p:spPr>
          <a:xfrm>
            <a:off x="710432" y="768928"/>
            <a:ext cx="8596668" cy="5860472"/>
          </a:xfrm>
        </p:spPr>
        <p:txBody>
          <a:bodyPr>
            <a:normAutofit fontScale="92500" lnSpcReduction="10000"/>
          </a:bodyPr>
          <a:lstStyle/>
          <a:p>
            <a:pPr marL="0" indent="0" algn="just">
              <a:buNone/>
            </a:pPr>
            <a:endParaRPr lang="es-MX" dirty="0" smtClean="0"/>
          </a:p>
          <a:p>
            <a:pPr marL="0" indent="0" algn="just">
              <a:buNone/>
            </a:pPr>
            <a:r>
              <a:rPr lang="es-MX" sz="2400" dirty="0" smtClean="0"/>
              <a:t>(…) </a:t>
            </a:r>
            <a:r>
              <a:rPr lang="es-MX" sz="2400" dirty="0"/>
              <a:t>las cuatro publicaciones contenidas en el perfil (…) constituyen mensajes espontáneos, a través de los cuales, el titular de la cuenta compartió contenido multimedia (un vídeo y diversas imágenes), que originalmente fue publicado por diversos usuarios de dicha red social, sin que el funcionario público haya realizado alguna manifestación de apoyo o rechazo en favor de alguno de los </a:t>
            </a:r>
            <a:r>
              <a:rPr lang="es-MX" sz="2400" dirty="0" smtClean="0"/>
              <a:t>contendientes.</a:t>
            </a:r>
          </a:p>
          <a:p>
            <a:pPr marL="0" indent="0" algn="just">
              <a:buNone/>
            </a:pPr>
            <a:endParaRPr lang="es-MX" sz="2400" dirty="0" smtClean="0"/>
          </a:p>
          <a:p>
            <a:pPr marL="0" indent="0" algn="just">
              <a:buNone/>
            </a:pPr>
            <a:r>
              <a:rPr lang="es-MX" sz="2400" dirty="0"/>
              <a:t>(…) no es suficiente contar con la calidad de funcionario público en mensajes de contexto político para tener por actualizada una posible infracción constitucional, sino que, en su análisis, se deben considerar otros elementos como el posible uso indebido de recursos públicos, la temporalidad en la cual se realizaron las manifestaciones, y que, a través de las publicaciones se condicione o coaccione el voto al electorado respecto del ejercicio de la función pública (SUP-REP-234/2018, SUP-REP-238/2018, y SUP-JDC-865/2018).</a:t>
            </a:r>
          </a:p>
          <a:p>
            <a:pPr marL="0" indent="0" algn="just">
              <a:buNone/>
            </a:pPr>
            <a:endParaRPr lang="es-MX" dirty="0"/>
          </a:p>
        </p:txBody>
      </p:sp>
    </p:spTree>
    <p:extLst>
      <p:ext uri="{BB962C8B-B14F-4D97-AF65-F5344CB8AC3E}">
        <p14:creationId xmlns:p14="http://schemas.microsoft.com/office/powerpoint/2010/main" val="24824234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2189" y="3280063"/>
            <a:ext cx="8596668" cy="772391"/>
          </a:xfrm>
        </p:spPr>
        <p:txBody>
          <a:bodyPr/>
          <a:lstStyle/>
          <a:p>
            <a:r>
              <a:rPr lang="es-MX" dirty="0" smtClean="0"/>
              <a:t>OTROS ASPECTOS A CONSIDERAR</a:t>
            </a:r>
            <a:endParaRPr lang="es-MX" dirty="0"/>
          </a:p>
        </p:txBody>
      </p:sp>
    </p:spTree>
    <p:extLst>
      <p:ext uri="{BB962C8B-B14F-4D97-AF65-F5344CB8AC3E}">
        <p14:creationId xmlns:p14="http://schemas.microsoft.com/office/powerpoint/2010/main" val="23819754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55425"/>
          </a:xfrm>
        </p:spPr>
        <p:txBody>
          <a:bodyPr/>
          <a:lstStyle/>
          <a:p>
            <a:pPr algn="ctr"/>
            <a:r>
              <a:rPr lang="es-MX" dirty="0"/>
              <a:t>OTROS ASPECTOS A CONSIDERAR</a:t>
            </a:r>
          </a:p>
        </p:txBody>
      </p:sp>
      <p:sp>
        <p:nvSpPr>
          <p:cNvPr id="3" name="Marcador de contenido 2"/>
          <p:cNvSpPr>
            <a:spLocks noGrp="1"/>
          </p:cNvSpPr>
          <p:nvPr>
            <p:ph idx="1"/>
          </p:nvPr>
        </p:nvSpPr>
        <p:spPr>
          <a:xfrm>
            <a:off x="677334" y="1365025"/>
            <a:ext cx="8596668" cy="4676337"/>
          </a:xfrm>
        </p:spPr>
        <p:txBody>
          <a:bodyPr/>
          <a:lstStyle/>
          <a:p>
            <a:pPr marL="0" indent="0">
              <a:buNone/>
            </a:pPr>
            <a:endParaRPr lang="es-MX" dirty="0"/>
          </a:p>
        </p:txBody>
      </p:sp>
      <p:sp>
        <p:nvSpPr>
          <p:cNvPr id="4" name="Elipse 3"/>
          <p:cNvSpPr/>
          <p:nvPr/>
        </p:nvSpPr>
        <p:spPr>
          <a:xfrm>
            <a:off x="2743200" y="1693718"/>
            <a:ext cx="3906982" cy="1631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Flecha abajo 4"/>
          <p:cNvSpPr/>
          <p:nvPr/>
        </p:nvSpPr>
        <p:spPr>
          <a:xfrm rot="2374180">
            <a:off x="2146205" y="2745154"/>
            <a:ext cx="816008" cy="1432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abajo 5"/>
          <p:cNvSpPr/>
          <p:nvPr/>
        </p:nvSpPr>
        <p:spPr>
          <a:xfrm>
            <a:off x="4312227" y="3325091"/>
            <a:ext cx="768927" cy="1091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abajo 6"/>
          <p:cNvSpPr/>
          <p:nvPr/>
        </p:nvSpPr>
        <p:spPr>
          <a:xfrm rot="19416233">
            <a:off x="6425704" y="2691591"/>
            <a:ext cx="892769" cy="1433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p:cNvSpPr/>
          <p:nvPr/>
        </p:nvSpPr>
        <p:spPr>
          <a:xfrm>
            <a:off x="953218" y="3998792"/>
            <a:ext cx="2275609" cy="1150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p:cNvSpPr/>
          <p:nvPr/>
        </p:nvSpPr>
        <p:spPr>
          <a:xfrm>
            <a:off x="3591193" y="4395388"/>
            <a:ext cx="2526338" cy="10976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Elipse 9"/>
          <p:cNvSpPr/>
          <p:nvPr/>
        </p:nvSpPr>
        <p:spPr>
          <a:xfrm>
            <a:off x="6487989" y="3962940"/>
            <a:ext cx="2300572" cy="1184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p:cNvSpPr txBox="1"/>
          <p:nvPr/>
        </p:nvSpPr>
        <p:spPr>
          <a:xfrm>
            <a:off x="3206234" y="2183030"/>
            <a:ext cx="2980914" cy="584775"/>
          </a:xfrm>
          <a:prstGeom prst="rect">
            <a:avLst/>
          </a:prstGeom>
          <a:noFill/>
        </p:spPr>
        <p:txBody>
          <a:bodyPr wrap="square" rtlCol="0">
            <a:spAutoFit/>
          </a:bodyPr>
          <a:lstStyle/>
          <a:p>
            <a:pPr algn="ctr"/>
            <a:r>
              <a:rPr lang="es-MX" sz="3200" dirty="0"/>
              <a:t>C</a:t>
            </a:r>
            <a:r>
              <a:rPr lang="es-MX" sz="3200" dirty="0" smtClean="0"/>
              <a:t>onexidad</a:t>
            </a:r>
            <a:endParaRPr lang="es-MX" sz="3200" dirty="0"/>
          </a:p>
        </p:txBody>
      </p:sp>
      <p:sp>
        <p:nvSpPr>
          <p:cNvPr id="12" name="CuadroTexto 11"/>
          <p:cNvSpPr txBox="1"/>
          <p:nvPr/>
        </p:nvSpPr>
        <p:spPr>
          <a:xfrm>
            <a:off x="1518648" y="4390199"/>
            <a:ext cx="1459082" cy="369332"/>
          </a:xfrm>
          <a:prstGeom prst="rect">
            <a:avLst/>
          </a:prstGeom>
          <a:noFill/>
        </p:spPr>
        <p:txBody>
          <a:bodyPr wrap="square" rtlCol="0">
            <a:spAutoFit/>
          </a:bodyPr>
          <a:lstStyle/>
          <a:p>
            <a:r>
              <a:rPr lang="es-MX" dirty="0" smtClean="0"/>
              <a:t>DELITO</a:t>
            </a:r>
            <a:endParaRPr lang="es-MX" dirty="0"/>
          </a:p>
        </p:txBody>
      </p:sp>
      <p:sp>
        <p:nvSpPr>
          <p:cNvPr id="13" name="CuadroTexto 12"/>
          <p:cNvSpPr txBox="1"/>
          <p:nvPr/>
        </p:nvSpPr>
        <p:spPr>
          <a:xfrm>
            <a:off x="4000618" y="4759531"/>
            <a:ext cx="1573089" cy="369332"/>
          </a:xfrm>
          <a:prstGeom prst="rect">
            <a:avLst/>
          </a:prstGeom>
          <a:noFill/>
        </p:spPr>
        <p:txBody>
          <a:bodyPr wrap="square" rtlCol="0">
            <a:spAutoFit/>
          </a:bodyPr>
          <a:lstStyle/>
          <a:p>
            <a:r>
              <a:rPr lang="es-MX" dirty="0" smtClean="0"/>
              <a:t>INFRACCIÓN</a:t>
            </a:r>
            <a:endParaRPr lang="es-MX" dirty="0"/>
          </a:p>
        </p:txBody>
      </p:sp>
      <p:sp>
        <p:nvSpPr>
          <p:cNvPr id="14" name="CuadroTexto 13"/>
          <p:cNvSpPr txBox="1"/>
          <p:nvPr/>
        </p:nvSpPr>
        <p:spPr>
          <a:xfrm>
            <a:off x="6980542" y="4416136"/>
            <a:ext cx="1509945" cy="369332"/>
          </a:xfrm>
          <a:prstGeom prst="rect">
            <a:avLst/>
          </a:prstGeom>
          <a:noFill/>
        </p:spPr>
        <p:txBody>
          <a:bodyPr wrap="square" rtlCol="0">
            <a:spAutoFit/>
          </a:bodyPr>
          <a:lstStyle/>
          <a:p>
            <a:r>
              <a:rPr lang="es-MX" dirty="0" smtClean="0"/>
              <a:t>NULIDAD</a:t>
            </a:r>
            <a:endParaRPr lang="es-MX" dirty="0"/>
          </a:p>
        </p:txBody>
      </p:sp>
    </p:spTree>
    <p:extLst>
      <p:ext uri="{BB962C8B-B14F-4D97-AF65-F5344CB8AC3E}">
        <p14:creationId xmlns:p14="http://schemas.microsoft.com/office/powerpoint/2010/main" val="30623424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117" y="1911927"/>
            <a:ext cx="9653155" cy="1869597"/>
          </a:xfrm>
        </p:spPr>
        <p:txBody>
          <a:bodyPr>
            <a:noAutofit/>
          </a:bodyPr>
          <a:lstStyle/>
          <a:p>
            <a:pPr algn="ctr"/>
            <a:r>
              <a:rPr lang="es-MX" sz="9600" dirty="0" smtClean="0"/>
              <a:t>¡GRACIAS!</a:t>
            </a:r>
            <a:endParaRPr lang="es-MX" sz="9600"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4262580"/>
            <a:ext cx="1770520" cy="1293380"/>
          </a:xfrm>
        </p:spPr>
      </p:pic>
      <p:sp>
        <p:nvSpPr>
          <p:cNvPr id="6" name="CuadroTexto 5"/>
          <p:cNvSpPr txBox="1"/>
          <p:nvPr/>
        </p:nvSpPr>
        <p:spPr>
          <a:xfrm>
            <a:off x="2562154" y="2473036"/>
            <a:ext cx="5725391" cy="1246909"/>
          </a:xfrm>
          <a:prstGeom prst="rect">
            <a:avLst/>
          </a:prstGeom>
          <a:noFill/>
        </p:spPr>
        <p:txBody>
          <a:bodyPr wrap="square" rtlCol="0">
            <a:spAutoFit/>
          </a:bodyPr>
          <a:lstStyle/>
          <a:p>
            <a:endParaRPr lang="es-MX" dirty="0"/>
          </a:p>
        </p:txBody>
      </p:sp>
      <p:pic>
        <p:nvPicPr>
          <p:cNvPr id="7" name="Imagen 6"/>
          <p:cNvPicPr>
            <a:picLocks noChangeAspect="1"/>
          </p:cNvPicPr>
          <p:nvPr/>
        </p:nvPicPr>
        <p:blipFill>
          <a:blip r:embed="rId3"/>
          <a:stretch>
            <a:fillRect/>
          </a:stretch>
        </p:blipFill>
        <p:spPr>
          <a:xfrm>
            <a:off x="1004453" y="5756563"/>
            <a:ext cx="762002" cy="762002"/>
          </a:xfrm>
          <a:prstGeom prst="rect">
            <a:avLst/>
          </a:prstGeom>
        </p:spPr>
      </p:pic>
      <p:sp>
        <p:nvSpPr>
          <p:cNvPr id="8" name="CuadroTexto 7"/>
          <p:cNvSpPr txBox="1"/>
          <p:nvPr/>
        </p:nvSpPr>
        <p:spPr>
          <a:xfrm>
            <a:off x="2309309" y="4724604"/>
            <a:ext cx="5725391" cy="369332"/>
          </a:xfrm>
          <a:prstGeom prst="rect">
            <a:avLst/>
          </a:prstGeom>
          <a:noFill/>
        </p:spPr>
        <p:txBody>
          <a:bodyPr wrap="square" rtlCol="0">
            <a:spAutoFit/>
          </a:bodyPr>
          <a:lstStyle/>
          <a:p>
            <a:r>
              <a:rPr lang="es-MX" dirty="0" smtClean="0"/>
              <a:t>@</a:t>
            </a:r>
            <a:r>
              <a:rPr lang="es-MX" dirty="0" err="1" smtClean="0"/>
              <a:t>luisespindola</a:t>
            </a:r>
            <a:r>
              <a:rPr lang="es-MX" dirty="0" err="1"/>
              <a:t>m</a:t>
            </a:r>
            <a:endParaRPr lang="es-MX" dirty="0"/>
          </a:p>
        </p:txBody>
      </p:sp>
      <p:sp>
        <p:nvSpPr>
          <p:cNvPr id="10" name="CuadroTexto 9"/>
          <p:cNvSpPr txBox="1"/>
          <p:nvPr/>
        </p:nvSpPr>
        <p:spPr>
          <a:xfrm>
            <a:off x="2112973" y="5950528"/>
            <a:ext cx="2862695" cy="374072"/>
          </a:xfrm>
          <a:prstGeom prst="rect">
            <a:avLst/>
          </a:prstGeom>
          <a:noFill/>
        </p:spPr>
        <p:txBody>
          <a:bodyPr wrap="square" rtlCol="0">
            <a:spAutoFit/>
          </a:bodyPr>
          <a:lstStyle/>
          <a:p>
            <a:r>
              <a:rPr lang="es-MX" dirty="0" smtClean="0"/>
              <a:t>Luis Espíndola Morales</a:t>
            </a:r>
            <a:endParaRPr lang="es-MX" dirty="0"/>
          </a:p>
        </p:txBody>
      </p:sp>
    </p:spTree>
    <p:extLst>
      <p:ext uri="{BB962C8B-B14F-4D97-AF65-F5344CB8AC3E}">
        <p14:creationId xmlns:p14="http://schemas.microsoft.com/office/powerpoint/2010/main" val="74129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25136"/>
            <a:ext cx="8596668" cy="762000"/>
          </a:xfrm>
        </p:spPr>
        <p:txBody>
          <a:bodyPr>
            <a:normAutofit fontScale="90000"/>
          </a:bodyPr>
          <a:lstStyle/>
          <a:p>
            <a:r>
              <a:rPr lang="es-MX" dirty="0"/>
              <a:t>Internet y redes sociales. Datos contextuales.</a:t>
            </a:r>
            <a:br>
              <a:rPr lang="es-MX" dirty="0"/>
            </a:br>
            <a:r>
              <a:rPr lang="es-MX" dirty="0"/>
              <a:t/>
            </a:r>
            <a:br>
              <a:rPr lang="es-MX" dirty="0"/>
            </a:br>
            <a:endParaRPr lang="es-MX" dirty="0"/>
          </a:p>
        </p:txBody>
      </p:sp>
      <p:sp>
        <p:nvSpPr>
          <p:cNvPr id="3" name="Marcador de contenido 2"/>
          <p:cNvSpPr>
            <a:spLocks noGrp="1"/>
          </p:cNvSpPr>
          <p:nvPr>
            <p:ph idx="1"/>
          </p:nvPr>
        </p:nvSpPr>
        <p:spPr>
          <a:xfrm>
            <a:off x="176645" y="1080654"/>
            <a:ext cx="9777845" cy="5507182"/>
          </a:xfrm>
        </p:spPr>
        <p:txBody>
          <a:bodyPr>
            <a:normAutofit/>
          </a:bodyPr>
          <a:lstStyle/>
          <a:p>
            <a:pPr marL="0" indent="0" algn="ctr">
              <a:buNone/>
            </a:pPr>
            <a:r>
              <a:rPr lang="es-MX" sz="2800" dirty="0" err="1" smtClean="0">
                <a:effectLst>
                  <a:outerShdw blurRad="38100" dist="38100" dir="2700000" algn="tl">
                    <a:srgbClr val="000000">
                      <a:alpha val="43137"/>
                    </a:srgbClr>
                  </a:outerShdw>
                </a:effectLst>
              </a:rPr>
              <a:t>Latinobarómetro</a:t>
            </a:r>
            <a:r>
              <a:rPr lang="es-MX" sz="2800" dirty="0" smtClean="0">
                <a:effectLst>
                  <a:outerShdw blurRad="38100" dist="38100" dir="2700000" algn="tl">
                    <a:srgbClr val="000000">
                      <a:alpha val="43137"/>
                    </a:srgbClr>
                  </a:outerShdw>
                </a:effectLst>
              </a:rPr>
              <a:t>. Informe </a:t>
            </a:r>
            <a:r>
              <a:rPr lang="es-MX" sz="2800" dirty="0">
                <a:effectLst>
                  <a:outerShdw blurRad="38100" dist="38100" dir="2700000" algn="tl">
                    <a:srgbClr val="000000">
                      <a:alpha val="43137"/>
                    </a:srgbClr>
                  </a:outerShdw>
                </a:effectLst>
              </a:rPr>
              <a:t>2017- </a:t>
            </a:r>
            <a:r>
              <a:rPr lang="es-MX" sz="2800" dirty="0" smtClean="0">
                <a:effectLst>
                  <a:outerShdw blurRad="38100" dist="38100" dir="2700000" algn="tl">
                    <a:srgbClr val="000000">
                      <a:alpha val="43137"/>
                    </a:srgbClr>
                  </a:outerShdw>
                </a:effectLst>
              </a:rPr>
              <a:t>2018.</a:t>
            </a:r>
          </a:p>
          <a:p>
            <a:pPr marL="0" indent="0" algn="just">
              <a:buNone/>
            </a:pPr>
            <a:endParaRPr lang="es-MX" sz="1200" dirty="0" smtClean="0"/>
          </a:p>
          <a:p>
            <a:pPr marL="0" indent="0" algn="just">
              <a:buNone/>
            </a:pPr>
            <a:r>
              <a:rPr lang="es-MX" sz="2800" dirty="0" smtClean="0"/>
              <a:t>El </a:t>
            </a:r>
            <a:r>
              <a:rPr lang="es-MX" sz="2800" dirty="0"/>
              <a:t>89% de los ciudadanos tienen teléfono celular, sólo superado por el 91% que tiene agua potable y el 96% que tienen una comida al </a:t>
            </a:r>
            <a:r>
              <a:rPr lang="es-MX" sz="2800" dirty="0" smtClean="0"/>
              <a:t>día, (…) casi </a:t>
            </a:r>
            <a:r>
              <a:rPr lang="es-MX" sz="2800" dirty="0"/>
              <a:t>nadie deja de tener un teléfono celular en la región</a:t>
            </a:r>
            <a:r>
              <a:rPr lang="es-MX" sz="2800" dirty="0" smtClean="0"/>
              <a:t>.</a:t>
            </a:r>
          </a:p>
          <a:p>
            <a:pPr marL="0" indent="0" algn="just">
              <a:buNone/>
            </a:pPr>
            <a:endParaRPr lang="es-MX" sz="1200" dirty="0"/>
          </a:p>
          <a:p>
            <a:pPr marL="0" indent="0" algn="just">
              <a:buNone/>
            </a:pPr>
            <a:r>
              <a:rPr lang="es-MX" sz="2800" b="1" dirty="0">
                <a:effectLst>
                  <a:outerShdw blurRad="38100" dist="38100" dir="2700000" algn="tl">
                    <a:srgbClr val="000000">
                      <a:alpha val="43137"/>
                    </a:srgbClr>
                  </a:outerShdw>
                </a:effectLst>
              </a:rPr>
              <a:t>Es </a:t>
            </a:r>
            <a:r>
              <a:rPr lang="es-MX" sz="2800" b="1" dirty="0" smtClean="0">
                <a:effectLst>
                  <a:outerShdw blurRad="38100" dist="38100" dir="2700000" algn="tl">
                    <a:srgbClr val="000000">
                      <a:alpha val="43137"/>
                    </a:srgbClr>
                  </a:outerShdw>
                </a:effectLst>
              </a:rPr>
              <a:t>más </a:t>
            </a:r>
            <a:r>
              <a:rPr lang="es-MX" sz="2800" b="1" dirty="0">
                <a:effectLst>
                  <a:outerShdw blurRad="38100" dist="38100" dir="2700000" algn="tl">
                    <a:srgbClr val="000000">
                      <a:alpha val="43137"/>
                    </a:srgbClr>
                  </a:outerShdw>
                </a:effectLst>
              </a:rPr>
              <a:t>importante tener un celular </a:t>
            </a:r>
            <a:r>
              <a:rPr lang="es-MX" sz="2800" b="1" dirty="0" smtClean="0">
                <a:effectLst>
                  <a:outerShdw blurRad="38100" dist="38100" dir="2700000" algn="tl">
                    <a:srgbClr val="000000">
                      <a:alpha val="43137"/>
                    </a:srgbClr>
                  </a:outerShdw>
                </a:effectLst>
              </a:rPr>
              <a:t>que </a:t>
            </a:r>
            <a:r>
              <a:rPr lang="es-MX" sz="2800" b="1" dirty="0">
                <a:effectLst>
                  <a:outerShdw blurRad="38100" dist="38100" dir="2700000" algn="tl">
                    <a:srgbClr val="000000">
                      <a:alpha val="43137"/>
                    </a:srgbClr>
                  </a:outerShdw>
                </a:effectLst>
              </a:rPr>
              <a:t>mas de una comida al </a:t>
            </a:r>
            <a:r>
              <a:rPr lang="es-MX" sz="2800" b="1" dirty="0" smtClean="0">
                <a:effectLst>
                  <a:outerShdw blurRad="38100" dist="38100" dir="2700000" algn="tl">
                    <a:srgbClr val="000000">
                      <a:alpha val="43137"/>
                    </a:srgbClr>
                  </a:outerShdw>
                </a:effectLst>
              </a:rPr>
              <a:t>día</a:t>
            </a:r>
            <a:r>
              <a:rPr lang="es-MX" sz="2800" dirty="0" smtClean="0"/>
              <a:t>, [ese] </a:t>
            </a:r>
            <a:r>
              <a:rPr lang="es-MX" sz="2800" dirty="0"/>
              <a:t>instrumento es un potente integrador al mundo, una fuente de oportunidad, y una manera de salir de </a:t>
            </a:r>
            <a:r>
              <a:rPr lang="es-MX" sz="2800" dirty="0" smtClean="0"/>
              <a:t>la vulnerabilidad.</a:t>
            </a:r>
          </a:p>
          <a:p>
            <a:pPr marL="0" indent="0" algn="just">
              <a:buNone/>
            </a:pPr>
            <a:endParaRPr lang="es-MX" sz="2800" dirty="0"/>
          </a:p>
        </p:txBody>
      </p:sp>
    </p:spTree>
    <p:extLst>
      <p:ext uri="{BB962C8B-B14F-4D97-AF65-F5344CB8AC3E}">
        <p14:creationId xmlns:p14="http://schemas.microsoft.com/office/powerpoint/2010/main" val="3589823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1047</TotalTime>
  <Words>5630</Words>
  <Application>Microsoft Office PowerPoint</Application>
  <PresentationFormat>Panorámica</PresentationFormat>
  <Paragraphs>395</Paragraphs>
  <Slides>85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85</vt:i4>
      </vt:variant>
    </vt:vector>
  </HeadingPairs>
  <TitlesOfParts>
    <vt:vector size="90" baseType="lpstr">
      <vt:lpstr>Arial</vt:lpstr>
      <vt:lpstr>Trebuchet MS</vt:lpstr>
      <vt:lpstr>Wingdings</vt:lpstr>
      <vt:lpstr>Wingdings 3</vt:lpstr>
      <vt:lpstr>Faceta</vt:lpstr>
      <vt:lpstr>REDES SOCIALES EN MATERIA ELECTORAL </vt:lpstr>
      <vt:lpstr>CONTENIDO GENERAL</vt:lpstr>
      <vt:lpstr>Presentación de PowerPoint</vt:lpstr>
      <vt:lpstr>Internet y redes sociales. Datos contextuales.  </vt:lpstr>
      <vt:lpstr>Internet y redes sociales. Datos contextuales.  </vt:lpstr>
      <vt:lpstr>Internet y redes sociales. Datos contextuales.  </vt:lpstr>
      <vt:lpstr>Internet y redes sociales. Datos contextuales.  </vt:lpstr>
      <vt:lpstr>Internet y redes sociales. Datos contextuales.  </vt:lpstr>
      <vt:lpstr>Internet y redes sociales. Datos contextuales.  </vt:lpstr>
      <vt:lpstr>Internet y redes sociales. Datos contextuales.  </vt:lpstr>
      <vt:lpstr>Internet y redes sociales. Datos contextuales.  </vt:lpstr>
      <vt:lpstr>Libertad de expresión en Internet.</vt:lpstr>
      <vt:lpstr>Presentación de PowerPoint</vt:lpstr>
      <vt:lpstr>Presentación de PowerPoint</vt:lpstr>
      <vt:lpstr>Redes Sociales</vt:lpstr>
      <vt:lpstr>Libertad de expresión en Internet. Principios orientadores  (Relatoría Especial para la Libertad de Expresión de la OEA).  </vt:lpstr>
      <vt:lpstr>(SUP-REP-16/2016)</vt:lpstr>
      <vt:lpstr>SUP-REP-542/2015 </vt:lpstr>
      <vt:lpstr>Presentación de PowerPoint</vt:lpstr>
      <vt:lpstr>SUP-REP-611/2018 Y ACUMULADOS </vt:lpstr>
      <vt:lpstr>Presentación de PowerPoint</vt:lpstr>
      <vt:lpstr>REDES SOCIALES EN MATERIA ELECTORAL PRECEDENTES RELEVANTES</vt:lpstr>
      <vt:lpstr>REDES SOCIALES EN MATERIA ELECTORAL PRECEDENTES RELEVANTES</vt:lpstr>
      <vt:lpstr>REDES SOCIALES EN MATERIA ELECTORAL PRECEDENTES RELEVANTES</vt:lpstr>
      <vt:lpstr>REDES SOCIALES EN MATERIA ELECTORAL PRECEDENTES RELEVANTES</vt:lpstr>
      <vt:lpstr>REDES SOCIALES EN MATERIA ELECTORAL PRECEDENTES RELEVANTES</vt:lpstr>
      <vt:lpstr>REDES SOCIALES EN MATERIA ELECTORAL PRECEDENTES RELEVANTES</vt:lpstr>
      <vt:lpstr>REDES SOCIALES EN MATERIA ELECTORAL PRECEDENTES RELEVANTES</vt:lpstr>
      <vt:lpstr>REDES SOCIALES EN MATERIA ELECTORAL PRECEDENTES RELEVANTES</vt:lpstr>
      <vt:lpstr>REDES SOCIALES EN MATERIA ELECTORAL PRECEDENTES RELEVANTES</vt:lpstr>
      <vt:lpstr>SM-JRC-338/2018 (Caso Video/veda electoral/ Ezequiel Montes).</vt:lpstr>
      <vt:lpstr>SM-JRC-338/2018 (Caso Video/veda electoral/ Ezequiel Montes).</vt:lpstr>
      <vt:lpstr>SM-JRC-338/2018 (Caso Video/veda electoral/ Ezequiel Montes)</vt:lpstr>
      <vt:lpstr>Presentación de PowerPoint</vt:lpstr>
      <vt:lpstr>SUP-REP-673/2018 (Caso Retweet en veda electoral) </vt:lpstr>
      <vt:lpstr>(Caso Retweet en veda SUP-REP-673/2018 electoral) </vt:lpstr>
      <vt:lpstr>  Actos anticipados de campaña SUP-REP-43/2018</vt:lpstr>
      <vt:lpstr>SUP-REP-220/2018 Y SUP-REP-221/2018, ACUMULADOS </vt:lpstr>
      <vt:lpstr>Actos anticipados de campaña SUP-REP-43/2018</vt:lpstr>
      <vt:lpstr>Actos anticipados de campaña SUP-REP-43/2018</vt:lpstr>
      <vt:lpstr>Actos anticipados de campaña SUP-REP-43/2018</vt:lpstr>
      <vt:lpstr>Actos anticipados de campaña SUP-REP-43/2018</vt:lpstr>
      <vt:lpstr>  SUP-REC-887/2018 Y ACUMULADOS (CASO PLAYERA DE TIGRES/USO DE MARCAS COMERCIALES)  </vt:lpstr>
      <vt:lpstr>SUP-REC-887/2018 Y ACUMULADOS (CASO PLAYERA DE TIGRES/USO DE MARCAS COMERCIALES)   </vt:lpstr>
      <vt:lpstr>SUP-REC-887/2018 Y ACUMULADOS (CASO PLAYERA DE TIGRES/USO DE MARCAS COMERCIALES)   </vt:lpstr>
      <vt:lpstr>SUP-REC-887/2018 Y ACUMULADOS (CASO PLAYERA DE TIGRES/USO DE MARCAS COMERCIALES)   </vt:lpstr>
      <vt:lpstr>SUP-REC-887/2018 Y ACUMULADOS (CASO PLAYERA DE TIGRES/USO DE MARCAS COMERCIALES)  </vt:lpstr>
      <vt:lpstr>SUP-REC-887/2018 Y ACUMULADOS (CASO PLAYERA DE TIGRES/USO DE MARCAS COMERCIALES)  </vt:lpstr>
      <vt:lpstr>  NOTICIAS FALSAS (FAKE NEWS) SUP-REP-143/2018  </vt:lpstr>
      <vt:lpstr>SUP-REP-143/2018 FAKE NEWS</vt:lpstr>
      <vt:lpstr>SUP-REP-143/2018 FAKE NEWS</vt:lpstr>
      <vt:lpstr>SUP-REP-143/2018 FAKE NEWS</vt:lpstr>
      <vt:lpstr>SUP-REP-143/2018 FAKE NEWS</vt:lpstr>
      <vt:lpstr>SUP-REP-143/2018 (Fake News).</vt:lpstr>
      <vt:lpstr>SUP-REP-143/2018 (Fake News).</vt:lpstr>
      <vt:lpstr>SUP-REP-143/2018 (Fake News).</vt:lpstr>
      <vt:lpstr>SUP-REP-143/2018 (Fake News).</vt:lpstr>
      <vt:lpstr>Bloqueo de cuentas.</vt:lpstr>
      <vt:lpstr>Bloqueo de cuentas.</vt:lpstr>
      <vt:lpstr>Bloqueo de cuentas.</vt:lpstr>
      <vt:lpstr>Bloqueo de cuentas.</vt:lpstr>
      <vt:lpstr>Bloqueo de cuentas por funcionarios públicos.</vt:lpstr>
      <vt:lpstr>Amparo en Revisión 1/2017. </vt:lpstr>
      <vt:lpstr>Menores de edad en redes sociales</vt:lpstr>
      <vt:lpstr>SUP-REP-658/2018</vt:lpstr>
      <vt:lpstr>SUP-REP-658/2018</vt:lpstr>
      <vt:lpstr>SUP-REP-658/2018</vt:lpstr>
      <vt:lpstr>Redes sociales y violencia política por razón de género.</vt:lpstr>
      <vt:lpstr>SUP-JDC-1706/2016 y Acumulados.</vt:lpstr>
      <vt:lpstr>SUP-JDC-1706/2016 y Acumulados.</vt:lpstr>
      <vt:lpstr>SUP-REP-602/2018 Y SUP-REP-612/2018 ACUMULADOS</vt:lpstr>
      <vt:lpstr>SUP-REP-602/2018 Y SUP-REP-612/2018 ACUMULADOS</vt:lpstr>
      <vt:lpstr>SUP-REP-602/2018 Y SUP-REP-612/2018 ACUMULADOS</vt:lpstr>
      <vt:lpstr>No es violencia política en razón de género:</vt:lpstr>
      <vt:lpstr>REDES SOCIALES Y NULIDADES</vt:lpstr>
      <vt:lpstr>SUP-REC-503/2015 (CASO AGUASCALIENTES)</vt:lpstr>
      <vt:lpstr>SUP-REC-503/2015 (CASO AGUASCALIENTES)</vt:lpstr>
      <vt:lpstr>SUP-REC-1468/2018 (Caso Huimilpan).</vt:lpstr>
      <vt:lpstr>SUP-REC-1468/2018 (Caso Huimilpan).</vt:lpstr>
      <vt:lpstr>SUP-REC-1468/2018 (Caso Huimilpan).</vt:lpstr>
      <vt:lpstr>SUP-REC-1452/2018 Y ACUMULADO (Caso Querétaro).</vt:lpstr>
      <vt:lpstr>SUP-REC-1452/2018 Y ACUMULADO (Caso Querétaro).</vt:lpstr>
      <vt:lpstr>OTROS ASPECTOS A CONSIDERAR</vt:lpstr>
      <vt:lpstr>OTROS ASPECTOS A CONSIDERAR</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REDES SOCIALES EN MATERIA ELECTORAL</dc:title>
  <dc:creator>Mtro. Luis Espíndola</dc:creator>
  <cp:lastModifiedBy>Mtro. Luis Espíndola</cp:lastModifiedBy>
  <cp:revision>67</cp:revision>
  <dcterms:created xsi:type="dcterms:W3CDTF">2019-01-09T15:49:30Z</dcterms:created>
  <dcterms:modified xsi:type="dcterms:W3CDTF">2019-01-11T15:08:03Z</dcterms:modified>
</cp:coreProperties>
</file>